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31"/>
  </p:notesMasterIdLst>
  <p:sldIdLst>
    <p:sldId id="350" r:id="rId5"/>
    <p:sldId id="388" r:id="rId6"/>
    <p:sldId id="367" r:id="rId7"/>
    <p:sldId id="366" r:id="rId8"/>
    <p:sldId id="368" r:id="rId9"/>
    <p:sldId id="370" r:id="rId10"/>
    <p:sldId id="390" r:id="rId11"/>
    <p:sldId id="391" r:id="rId12"/>
    <p:sldId id="392" r:id="rId13"/>
    <p:sldId id="372" r:id="rId14"/>
    <p:sldId id="355" r:id="rId15"/>
    <p:sldId id="393" r:id="rId16"/>
    <p:sldId id="384" r:id="rId17"/>
    <p:sldId id="394" r:id="rId18"/>
    <p:sldId id="375" r:id="rId19"/>
    <p:sldId id="374" r:id="rId20"/>
    <p:sldId id="377" r:id="rId21"/>
    <p:sldId id="376" r:id="rId22"/>
    <p:sldId id="380" r:id="rId23"/>
    <p:sldId id="382" r:id="rId24"/>
    <p:sldId id="395" r:id="rId25"/>
    <p:sldId id="379" r:id="rId26"/>
    <p:sldId id="396" r:id="rId27"/>
    <p:sldId id="397" r:id="rId28"/>
    <p:sldId id="398" r:id="rId29"/>
    <p:sldId id="3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2B3"/>
    <a:srgbClr val="2E8E8E"/>
    <a:srgbClr val="396869"/>
    <a:srgbClr val="E4874E"/>
    <a:srgbClr val="00F8FE"/>
    <a:srgbClr val="333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5374" autoAdjust="0"/>
  </p:normalViewPr>
  <p:slideViewPr>
    <p:cSldViewPr snapToGrid="0">
      <p:cViewPr varScale="1">
        <p:scale>
          <a:sx n="81" d="100"/>
          <a:sy n="81" d="100"/>
        </p:scale>
        <p:origin x="2016"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09879-CB3E-4E25-9B2D-C69A5D5D7987}"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C325C-1104-4E85-851C-F2C3935B1198}" type="slidenum">
              <a:rPr lang="en-GB" smtClean="0"/>
              <a:t>‹#›</a:t>
            </a:fld>
            <a:endParaRPr lang="en-GB"/>
          </a:p>
        </p:txBody>
      </p:sp>
    </p:spTree>
    <p:extLst>
      <p:ext uri="{BB962C8B-B14F-4D97-AF65-F5344CB8AC3E}">
        <p14:creationId xmlns:p14="http://schemas.microsoft.com/office/powerpoint/2010/main" val="64642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126/science.164.3875.8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more information for professionals on emotions for to SCCR Website &gt; Learning Zone &gt; Professionals &gt; Emotions to find guided </a:t>
            </a:r>
            <a:r>
              <a:rPr lang="en-GB" altLang="en-US" dirty="0" err="1"/>
              <a:t>powerpoints</a:t>
            </a:r>
            <a:r>
              <a:rPr lang="en-GB" altLang="en-US" dirty="0"/>
              <a:t> and articles.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913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This can be done individually or in groups. </a:t>
            </a:r>
          </a:p>
          <a:p>
            <a:endParaRPr lang="en-GB" altLang="en-US" dirty="0"/>
          </a:p>
          <a:p>
            <a:pPr marL="228600" indent="-228600">
              <a:buAutoNum type="arabicPeriod"/>
            </a:pPr>
            <a:r>
              <a:rPr lang="en-GB" altLang="en-US" dirty="0"/>
              <a:t>Ask the pupils to choose an emotion they would like to explore (or assign them either happy, sad, scared/anxious, or angry) and get them to write it above their person outline. </a:t>
            </a:r>
          </a:p>
          <a:p>
            <a:pPr marL="228600" indent="-228600">
              <a:buAutoNum type="arabicPeriod"/>
            </a:pPr>
            <a:r>
              <a:rPr lang="en-GB" altLang="en-US" dirty="0"/>
              <a:t>Ask pupils to draw in the person outline what happens in the body when they experience that emotion </a:t>
            </a:r>
          </a:p>
          <a:p>
            <a:pPr marL="228600" indent="-228600">
              <a:buAutoNum type="arabicPeriod"/>
            </a:pPr>
            <a:r>
              <a:rPr lang="en-GB" altLang="en-US" dirty="0"/>
              <a:t>If they are struggling to be self reflective ask them to think about what they might notice if they saw someone else experiencing that emotion </a:t>
            </a:r>
          </a:p>
          <a:p>
            <a:pPr marL="228600" indent="-228600">
              <a:buAutoNum type="arabicPeriod"/>
            </a:pPr>
            <a:r>
              <a:rPr lang="en-GB" altLang="en-US" dirty="0"/>
              <a:t>You can prompt them by suggesting they think about things such as: heartrate, temperature, facial expression, changes in complexion, changes in muscle tension, sensations in the chest and stomach (use slides above for ideas).</a:t>
            </a:r>
          </a:p>
          <a:p>
            <a:pPr marL="228600" indent="-228600">
              <a:buAutoNum type="arabicPeriod"/>
            </a:pPr>
            <a:r>
              <a:rPr lang="en-GB" altLang="en-US" dirty="0"/>
              <a:t>Go through some of the emotions as a class and share ideas.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715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 well as using some of the physiological and behavioural responses we’ve looked at so far to identify other people’s emotions, we can also use facial expressions. </a:t>
            </a:r>
          </a:p>
          <a:p>
            <a:endParaRPr lang="en-GB" altLang="en-US" dirty="0"/>
          </a:p>
          <a:p>
            <a:r>
              <a:rPr lang="en-GB" altLang="en-US" dirty="0"/>
              <a:t>Although we all experience emotions uniquely, research has found that there are 7 primary emotions that have universal facial expressions that look the same </a:t>
            </a:r>
            <a:r>
              <a:rPr lang="en-GB" sz="1200" kern="1200" dirty="0">
                <a:solidFill>
                  <a:schemeClr val="tx1"/>
                </a:solidFill>
                <a:effectLst/>
                <a:latin typeface="+mn-lt"/>
                <a:ea typeface="+mn-ea"/>
                <a:cs typeface="+mn-cs"/>
              </a:rPr>
              <a:t>regardless of race, culture, nationality, gender, religion, or any other variable. </a:t>
            </a:r>
          </a:p>
          <a:p>
            <a:endParaRPr lang="en-GB" altLang="en-US" sz="1200" kern="1200" dirty="0">
              <a:solidFill>
                <a:schemeClr val="tx1"/>
              </a:solidFill>
              <a:effectLst/>
              <a:latin typeface="+mn-lt"/>
              <a:ea typeface="+mn-ea"/>
              <a:cs typeface="+mn-cs"/>
            </a:endParaRPr>
          </a:p>
          <a:p>
            <a:r>
              <a:rPr lang="en-GB" altLang="en-US" sz="1200" kern="1200" dirty="0">
                <a:solidFill>
                  <a:schemeClr val="tx1"/>
                </a:solidFill>
                <a:effectLst/>
                <a:latin typeface="+mn-lt"/>
                <a:ea typeface="+mn-ea"/>
                <a:cs typeface="+mn-cs"/>
              </a:rPr>
              <a:t>These facial expressions are called micro-expressions. They are automatic and we can’t control them. They can happen very quickly and sometimes they are difficult to spot.  </a:t>
            </a:r>
            <a:endParaRPr lang="en-GB" altLang="en-US" dirty="0"/>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Ekman, P., Sorenson, E. R., &amp; Friesen, W. V. (1969). Pan-cultural elements in facial displays of emotion. </a:t>
            </a:r>
            <a:r>
              <a:rPr lang="en-GB" sz="1200" i="1" kern="1200" dirty="0">
                <a:solidFill>
                  <a:schemeClr val="tx1"/>
                </a:solidFill>
                <a:effectLst/>
                <a:latin typeface="+mn-lt"/>
                <a:ea typeface="+mn-ea"/>
                <a:cs typeface="+mn-cs"/>
              </a:rPr>
              <a:t>Science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164</a:t>
            </a:r>
            <a:r>
              <a:rPr lang="en-GB" sz="1200" kern="1200" dirty="0">
                <a:solidFill>
                  <a:schemeClr val="tx1"/>
                </a:solidFill>
                <a:effectLst/>
                <a:latin typeface="+mn-lt"/>
                <a:ea typeface="+mn-ea"/>
                <a:cs typeface="+mn-cs"/>
              </a:rPr>
              <a:t>(3875), 86-88. </a:t>
            </a:r>
            <a:r>
              <a:rPr lang="en-GB" sz="1200" u="sng" kern="1200" dirty="0">
                <a:solidFill>
                  <a:schemeClr val="tx1"/>
                </a:solidFill>
                <a:effectLst/>
                <a:latin typeface="+mn-lt"/>
                <a:ea typeface="+mn-ea"/>
                <a:cs typeface="+mn-cs"/>
                <a:hlinkClick r:id="rId3"/>
              </a:rPr>
              <a:t>https://doi.org/10.1126/science.164.3875.86</a:t>
            </a:r>
            <a:endParaRPr lang="en-GB" sz="1200" kern="1200" dirty="0">
              <a:solidFill>
                <a:schemeClr val="tx1"/>
              </a:solidFill>
              <a:effectLst/>
              <a:latin typeface="+mn-lt"/>
              <a:ea typeface="+mn-ea"/>
              <a:cs typeface="+mn-cs"/>
            </a:endParaRPr>
          </a:p>
          <a:p>
            <a:r>
              <a:rPr lang="en-GB" altLang="en-US" dirty="0"/>
              <a:t>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778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altLang="en-US" dirty="0"/>
              <a:t>This can be done individually in the activity workbook or using the following slide.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6807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Ask students to complete the quiz on a bit of paper or in their workbook. </a:t>
            </a:r>
          </a:p>
          <a:p>
            <a:endParaRPr lang="en-GB" altLang="en-US" dirty="0"/>
          </a:p>
          <a:p>
            <a:r>
              <a:rPr lang="en-GB" altLang="en-US" dirty="0"/>
              <a:t>Answers: </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1. Anger – eyebrows pulled down and together, eyes opened wide, lips pressed tightly together </a:t>
            </a:r>
          </a:p>
          <a:p>
            <a:r>
              <a:rPr lang="en-GB" altLang="en-US" dirty="0"/>
              <a:t>2. Disgust – lowered eyebrows, wrinkling on the side of the nose, upper lip raised to u shape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3. Fear – eyebrows pulled together, raised upper lip, tensed lower eyelids, jaw dropped and lips stretched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4. Surprise – eyebrows raised, neutral eyelids, jaw dropped down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5. Joy – eyes narrowed and wrinkling, cheeks raised, teeth exposed in a smile </a:t>
            </a:r>
          </a:p>
          <a:p>
            <a:r>
              <a:rPr lang="en-GB" altLang="en-US" dirty="0"/>
              <a:t>6. Sadness – Inner corners of eyebrows pulled up and together, top eyelids drooped, lip corners pulled down. </a:t>
            </a:r>
          </a:p>
          <a:p>
            <a:r>
              <a:rPr lang="en-GB" altLang="en-US" dirty="0"/>
              <a:t>7. Contempt – Corner of lip pulled up </a:t>
            </a:r>
          </a:p>
          <a:p>
            <a:endParaRPr lang="en-GB" altLang="en-US" dirty="0"/>
          </a:p>
          <a:p>
            <a:r>
              <a:rPr lang="en-GB" altLang="en-US" dirty="0"/>
              <a:t>These are the markers for micro-expressions based on Paul Ekman's research and muscle mapping of the face. </a:t>
            </a:r>
          </a:p>
          <a:p>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773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 groups or individually </a:t>
            </a:r>
          </a:p>
          <a:p>
            <a:endParaRPr lang="en-GB" altLang="en-US" dirty="0"/>
          </a:p>
          <a:p>
            <a:r>
              <a:rPr lang="en-GB" altLang="en-US" dirty="0"/>
              <a:t>Set a timer for 1 minute and ask students to write down as many emotion words as they can think of in that time. </a:t>
            </a:r>
          </a:p>
          <a:p>
            <a:endParaRPr lang="en-GB" altLang="en-US" dirty="0"/>
          </a:p>
          <a:p>
            <a:pPr marL="0" indent="0">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18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We can use the words and pictures to identify how we are feeling and express this for ourselves and to others. </a:t>
            </a:r>
          </a:p>
          <a:p>
            <a:endParaRPr lang="en-GB" altLang="en-US" dirty="0"/>
          </a:p>
          <a:p>
            <a:r>
              <a:rPr lang="en-GB" altLang="en-US" dirty="0"/>
              <a:t>The Feelings Wheel was created by </a:t>
            </a:r>
            <a:r>
              <a:rPr lang="en-GB" altLang="en-US" dirty="0" err="1"/>
              <a:t>Dr.</a:t>
            </a:r>
            <a:r>
              <a:rPr lang="en-GB" altLang="en-US" dirty="0"/>
              <a:t> Gloria Willcox as a tool to help identify and communicate our emotions more accurately. The wheel is divided into primary emotions, secondary emotions and tertiary emotions. The primary emotions are in the centre of the wheel and are more general emotions. The further from the centre you go, the more detailed and specific the emotions become. </a:t>
            </a:r>
          </a:p>
          <a:p>
            <a:endParaRPr lang="en-GB" altLang="en-US" dirty="0"/>
          </a:p>
          <a:p>
            <a:r>
              <a:rPr lang="en-GB" altLang="en-US" dirty="0"/>
              <a:t>You can use the wheel when you are not sure what emotion you are feeling. Start by noticing in your body how you feel and take a few breaths. Scan the wheel to see if any words jump out at you. If you’re not sure, start by choosing an emotion in the centre of the wheel. Then explore all of the emotion words in that colour segment and find the emotion word that best suits your feeling. </a:t>
            </a:r>
          </a:p>
          <a:p>
            <a:endParaRPr lang="en-GB" altLang="en-US" dirty="0"/>
          </a:p>
          <a:p>
            <a:r>
              <a:rPr lang="en-GB" altLang="en-US" dirty="0"/>
              <a:t>The more accurately we can describe how we are feeling the easier it is to figure out what the emotion is telling us and what we need.</a:t>
            </a:r>
          </a:p>
          <a:p>
            <a:endParaRPr lang="en-GB" altLang="en-US" dirty="0"/>
          </a:p>
          <a:p>
            <a:r>
              <a:rPr lang="en-GB" altLang="en-US" dirty="0"/>
              <a:t>Ask the class if there are any words they have not heard before and go through these. </a:t>
            </a:r>
          </a:p>
          <a:p>
            <a:endParaRPr lang="en-GB" altLang="en-US" dirty="0"/>
          </a:p>
          <a:p>
            <a:r>
              <a:rPr lang="en-GB" altLang="en-US" dirty="0"/>
              <a:t>Further information: https://www.calm.com/blog/the-feelings-wheel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7597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a:solidFill>
                  <a:schemeClr val="tx1"/>
                </a:solidFill>
                <a:effectLst/>
                <a:latin typeface="+mn-lt"/>
                <a:ea typeface="+mn-ea"/>
                <a:cs typeface="+mn-cs"/>
              </a:rPr>
              <a:t>Emotions carry information to the brain, like messages. Often, they are making us aware of a need that is not being met.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Emotions make us aware of what is important to us in a situation and help guide our actions and decision making.</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782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purpose of this activity is to get pupils linking their emotions to their needs. It encourages them to think about what an emotion might be telling them and how they could respond to it.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663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While there is no such thing as a bad emotion, emotions can become unhelpful if they are over-regulated or under-regulated. When we are able to cope with our emotions in a healthy way, we call this our "window of tolerance“ or our green zone. If our emotions become too much and we are no longer able to cope we move into our "red zone" where our emotions are under-regulated. We might go into our fight or flight mode. If our emotions are not active enough, we might move into our "blue zone", where our emotions are over-regulated. This means they are regulated so much that we might not feel anything at all.  We might go into our freeze and shutdown mode.</a:t>
            </a:r>
          </a:p>
          <a:p>
            <a:endParaRPr lang="en-GB" altLang="en-US" dirty="0"/>
          </a:p>
          <a:p>
            <a:r>
              <a:rPr lang="en-GB" sz="1200" b="0" i="0" kern="1200" dirty="0">
                <a:solidFill>
                  <a:schemeClr val="tx1"/>
                </a:solidFill>
                <a:effectLst/>
                <a:latin typeface="+mn-lt"/>
                <a:ea typeface="+mn-ea"/>
                <a:cs typeface="+mn-cs"/>
              </a:rPr>
              <a:t>Our window of tolerance can grow and shrink depending on who we are with, what's going on in our life, our past experiences and how much sleep we've had. There are lots of things we can do to help regulate our emotions, which we will look at in Lesson 3.</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3835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a:solidFill>
                  <a:schemeClr val="tx1"/>
                </a:solidFill>
                <a:effectLst/>
                <a:latin typeface="+mn-lt"/>
                <a:ea typeface="+mn-ea"/>
                <a:cs typeface="+mn-cs"/>
              </a:rPr>
              <a:t>Emotions also give us behavioural urges. These are different than the automatic behavioural responses such as facial expressions and involuntary movements. Behavioural urges such as shouting or throwing something are in our control, although it may not always feel like it, especially if our Lizard brain is active.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Anger = a healthy emotion that we can choose to release and express in a positive way </a:t>
            </a:r>
          </a:p>
          <a:p>
            <a:pPr lvl="0"/>
            <a:r>
              <a:rPr lang="en-GB" sz="1200" kern="1200" dirty="0">
                <a:solidFill>
                  <a:schemeClr val="tx1"/>
                </a:solidFill>
                <a:effectLst/>
                <a:latin typeface="+mn-lt"/>
                <a:ea typeface="+mn-ea"/>
                <a:cs typeface="+mn-cs"/>
              </a:rPr>
              <a:t>Aggression = an unhelpful behaviour that can come from anger, often involving force or violence. Aggression is in our control and we can learn ways to deal with our anger in a more positive and healthy way.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27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Overall Lesson Aim: To increase understanding of emotions and emotional regulation.</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2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Emotional Arousal Cycle shows a pattern that often happens when we become overwhelmed by our emotions. In the Crisis phase we struggle to control our behavioural urges.</a:t>
            </a:r>
          </a:p>
          <a:p>
            <a:endParaRPr lang="en-GB" altLang="en-US" dirty="0"/>
          </a:p>
          <a:p>
            <a:r>
              <a:rPr lang="en-GB" altLang="en-US" dirty="0"/>
              <a:t>If we have experienced stress or trauma we may be triggered more easily, escalate more quickly, stay in crisis for longer, find it harder to de-escalate, and take longer to recover after. </a:t>
            </a:r>
          </a:p>
          <a:p>
            <a:endParaRPr lang="en-GB" altLang="en-US" dirty="0"/>
          </a:p>
          <a:p>
            <a:r>
              <a:rPr lang="en-GB" altLang="en-US" dirty="0"/>
              <a:t>If we can learn what things can trigger certain emotions, what escalation looks and feels like, we can come up with coping strategies to stop ourselves from reaching the crisis phase.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070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Ask pupils to fill in the trigger box in Activity 2d with things that trigger emotions for them. It might be situations, places or things that cause them to feel frustrated, anxious or overwhelmed. </a:t>
            </a:r>
          </a:p>
          <a:p>
            <a:endParaRPr lang="en-GB" altLang="en-US" dirty="0"/>
          </a:p>
          <a:p>
            <a:r>
              <a:rPr lang="en-GB" altLang="en-US" dirty="0"/>
              <a:t>Then ask them to think about how they feel in each stage of the emotional arousal cycle. This is about getting them to recognise when they are in the escalation phases so that we can learn to prevent the crisis stage.  </a:t>
            </a:r>
          </a:p>
          <a:p>
            <a:endParaRPr lang="en-GB" altLang="en-US" dirty="0"/>
          </a:p>
          <a:p>
            <a:r>
              <a:rPr lang="en-GB" altLang="en-US" dirty="0"/>
              <a:t>Example: Getting Angry </a:t>
            </a:r>
          </a:p>
          <a:p>
            <a:endParaRPr lang="en-GB" altLang="en-US" dirty="0"/>
          </a:p>
          <a:p>
            <a:r>
              <a:rPr lang="en-GB" altLang="en-US" dirty="0"/>
              <a:t>Escalation:</a:t>
            </a:r>
          </a:p>
          <a:p>
            <a:r>
              <a:rPr lang="en-GB" altLang="en-US" dirty="0"/>
              <a:t>Feelings - hotness, frustration, increased heart rate, increased sweating. </a:t>
            </a:r>
          </a:p>
          <a:p>
            <a:r>
              <a:rPr lang="en-GB" altLang="en-US" dirty="0"/>
              <a:t>Behaviour – fidgeting, clenching teeth </a:t>
            </a:r>
          </a:p>
          <a:p>
            <a:endParaRPr lang="en-GB" altLang="en-US" dirty="0"/>
          </a:p>
          <a:p>
            <a:r>
              <a:rPr lang="en-GB" altLang="en-US" dirty="0"/>
              <a:t>Crisis:</a:t>
            </a:r>
          </a:p>
          <a:p>
            <a:r>
              <a:rPr lang="en-GB" altLang="en-US" dirty="0"/>
              <a:t>Feeling: tight muscles, overwhelmed, rage, energy </a:t>
            </a:r>
          </a:p>
          <a:p>
            <a:r>
              <a:rPr lang="en-GB" altLang="en-US" dirty="0"/>
              <a:t>Behaviour – shouting, swearing, storming away </a:t>
            </a:r>
          </a:p>
          <a:p>
            <a:endParaRPr lang="en-GB" altLang="en-US" dirty="0"/>
          </a:p>
          <a:p>
            <a:r>
              <a:rPr lang="en-GB" altLang="en-US" dirty="0"/>
              <a:t>De-escalation:</a:t>
            </a:r>
          </a:p>
          <a:p>
            <a:r>
              <a:rPr lang="en-GB" altLang="en-US" dirty="0"/>
              <a:t>Feeling - Calming down, heart rate slowing, starting to breath deeper </a:t>
            </a:r>
          </a:p>
          <a:p>
            <a:r>
              <a:rPr lang="en-GB" altLang="en-US" dirty="0"/>
              <a:t>Behaviour – sitting down, relaxing more, going quiet </a:t>
            </a:r>
          </a:p>
          <a:p>
            <a:endParaRPr lang="en-GB" altLang="en-US" dirty="0"/>
          </a:p>
          <a:p>
            <a:r>
              <a:rPr lang="en-GB" altLang="en-US" dirty="0"/>
              <a:t>Depression: </a:t>
            </a:r>
          </a:p>
          <a:p>
            <a:r>
              <a:rPr lang="en-GB" altLang="en-US" dirty="0"/>
              <a:t>Feeling – tired, regretful, guilty</a:t>
            </a:r>
          </a:p>
          <a:p>
            <a:r>
              <a:rPr lang="en-GB" altLang="en-US" dirty="0"/>
              <a:t>Behaviour – rest, make amends, sit still</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557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There are two types of emotions, primary and secondary. </a:t>
            </a:r>
          </a:p>
          <a:p>
            <a:endParaRPr lang="en-GB" altLang="en-US" dirty="0"/>
          </a:p>
          <a:p>
            <a:r>
              <a:rPr lang="en-GB" altLang="en-US" dirty="0"/>
              <a:t>Primary emotions = </a:t>
            </a:r>
            <a:r>
              <a:rPr lang="en-GB" sz="1200" b="0" i="0" kern="1200" dirty="0">
                <a:solidFill>
                  <a:schemeClr val="tx1"/>
                </a:solidFill>
                <a:effectLst/>
                <a:latin typeface="+mn-lt"/>
                <a:ea typeface="+mn-ea"/>
                <a:cs typeface="+mn-cs"/>
              </a:rPr>
              <a:t>The first emotion we feel when something happens; raw, instinctive emotion; usually accompanied with a sensation in the body and behaviour response.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Secondary = Felt after in response to the primary emotion; usually learnt or experienced out of habit; can mask the primary emotion.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Sometimes we only see the secondary emotion and we have to go back and figure out what our primary emotions were to understand how we are feeling. Like an iceberg, we can only see what’s on the surface but there is much more going on underneath.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E.g. when someone says something unkind, our initial primary emotion might be sadness and hurt but we display anger.</a:t>
            </a:r>
            <a:endParaRPr lang="en-GB"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3734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purpose of this activity is to get pupils to think about how sometimes our emotions are masked by a secondary emotion such as anger. When we are feeling strongly it can be helpful to identify all the different emotions going on and find out what is behind emotions such as anger and sadness. Encourage pupils to use the feelings wheel to complete this exercise </a:t>
            </a:r>
          </a:p>
          <a:p>
            <a:endParaRPr lang="en-GB" altLang="en-US" dirty="0"/>
          </a:p>
          <a:p>
            <a:r>
              <a:rPr lang="en-GB" altLang="en-US" dirty="0"/>
              <a:t>Pupils can also use this worksheet as part of the next activity and fill it in from the perspective of either Sammy or Kerry and explore what is behind their anger.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934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GB" dirty="0"/>
              <a:t>The purpose of this exercise is to get pupils looking at primary emotions behind anger in a practical scenario. It encouraged pupils to think about the other perspective and empathise more. </a:t>
            </a:r>
          </a:p>
          <a:p>
            <a:pPr marL="0" indent="0">
              <a:buFontTx/>
              <a:buNone/>
            </a:pPr>
            <a:endParaRPr lang="en-GB" dirty="0"/>
          </a:p>
          <a:p>
            <a:pPr marL="0" indent="0">
              <a:buFontTx/>
              <a:buNone/>
            </a:pPr>
            <a:r>
              <a:rPr lang="en-GB" dirty="0"/>
              <a:t>Instructions: </a:t>
            </a:r>
          </a:p>
          <a:p>
            <a:pPr marL="228600" indent="-228600">
              <a:buFontTx/>
              <a:buAutoNum type="arabicPeriod"/>
            </a:pPr>
            <a:r>
              <a:rPr lang="en-GB" dirty="0"/>
              <a:t>Split the class into 2 groups and assign each group a character (Sammy and Kerry) </a:t>
            </a:r>
          </a:p>
          <a:p>
            <a:pPr marL="228600" indent="-228600">
              <a:buFontTx/>
              <a:buAutoNum type="arabicPeriod"/>
            </a:pPr>
            <a:r>
              <a:rPr lang="en-GB" dirty="0"/>
              <a:t>Give each group a copy of their character’s backstory and the first worksheet.</a:t>
            </a:r>
          </a:p>
          <a:p>
            <a:pPr marL="228600" indent="-228600">
              <a:buFontTx/>
              <a:buAutoNum type="arabicPeriod"/>
            </a:pPr>
            <a:r>
              <a:rPr lang="en-GB" dirty="0"/>
              <a:t>Read the main scenario to the class. </a:t>
            </a:r>
          </a:p>
          <a:p>
            <a:pPr marL="228600" indent="-228600">
              <a:buFontTx/>
              <a:buAutoNum type="arabicPeriod"/>
            </a:pPr>
            <a:r>
              <a:rPr lang="en-GB" dirty="0"/>
              <a:t>Ask the groups to read through their characters backstory. </a:t>
            </a:r>
          </a:p>
          <a:p>
            <a:pPr marL="228600" indent="-228600">
              <a:buFontTx/>
              <a:buAutoNum type="arabicPeriod"/>
            </a:pPr>
            <a:r>
              <a:rPr lang="en-GB" dirty="0"/>
              <a:t>Then ask the groups to fill in the rest of the worksheet and think about what other emotions are behind the argument and how they might express their feelings to the other person. </a:t>
            </a:r>
          </a:p>
          <a:p>
            <a:pPr marL="228600" indent="-228600">
              <a:buFontTx/>
              <a:buAutoNum type="arabicPeriod"/>
            </a:pPr>
            <a:r>
              <a:rPr lang="en-GB" dirty="0"/>
              <a:t>Assign 1 pupil from each group as the character. They are going to explain to the other group: what is going on in their life, how it is making them feel and how they think it has affected the argument (use worksheet as prompt).</a:t>
            </a:r>
          </a:p>
          <a:p>
            <a:pPr marL="228600" indent="-228600">
              <a:buFontTx/>
              <a:buAutoNum type="arabicPeriod"/>
            </a:pPr>
            <a:r>
              <a:rPr lang="en-GB" dirty="0"/>
              <a:t>Facilitate a roleplay and encourage the groups to offer suggestions of how to resolve the argument. </a:t>
            </a:r>
          </a:p>
          <a:p>
            <a:pPr marL="228600" indent="-228600">
              <a:buFontTx/>
              <a:buAutoNum type="arabicPeriod"/>
            </a:pPr>
            <a:r>
              <a:rPr lang="en-GB" dirty="0"/>
              <a:t>Ask pupils to go back into their group and discuss how their perspective has changed now they know more about what is going on. Hand out the second worksheet to each group and ask them to discuss and complete the questions. </a:t>
            </a:r>
          </a:p>
          <a:p>
            <a:pPr marL="228600" indent="-228600">
              <a:buFontTx/>
              <a:buAutoNum type="arabicPeriod"/>
            </a:pPr>
            <a:r>
              <a:rPr lang="en-GB" dirty="0"/>
              <a:t>Discuss as a class how the roleplay went and what they have learnt. </a:t>
            </a:r>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8927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a:t>Emotions are made up of: the subjective experience, the physiological response, and the behavioural response. </a:t>
            </a:r>
          </a:p>
          <a:p>
            <a:pPr marL="171450" indent="-171450">
              <a:buFontTx/>
              <a:buChar char="-"/>
            </a:pPr>
            <a:r>
              <a:rPr lang="en-GB" dirty="0"/>
              <a:t>Sensations in the body like breathing, heart rate, sweating, temperature and muscle tension can help us recognise our emotions. Behavioural responses like facial expressions, body language and movements can help us recognise other people’s emotions. </a:t>
            </a:r>
          </a:p>
          <a:p>
            <a:pPr marL="171450" indent="-171450">
              <a:buFontTx/>
              <a:buChar char="-"/>
            </a:pPr>
            <a:r>
              <a:rPr lang="en-GB" dirty="0"/>
              <a:t>Emotions are like messages to the brain carrying important information about what we need. They help guide our actions. </a:t>
            </a:r>
          </a:p>
          <a:p>
            <a:pPr marL="171450" indent="-171450">
              <a:buFontTx/>
              <a:buChar char="-"/>
            </a:pPr>
            <a:r>
              <a:rPr lang="en-GB" dirty="0"/>
              <a:t>When we are in our window of tolerance we are able to cope with our emotions. Emotions can be unhelpful if we move into our red zone (under-regulation) or blue zone (over-regulation). </a:t>
            </a:r>
          </a:p>
          <a:p>
            <a:pPr marL="171450" indent="-171450">
              <a:buFontTx/>
              <a:buChar char="-"/>
            </a:pPr>
            <a:r>
              <a:rPr lang="en-GB" dirty="0"/>
              <a:t>In the Emotional Arousal Cycle we go through five stages: Trigger, Escalation, Crisis, De-escalation, Depression.</a:t>
            </a:r>
          </a:p>
          <a:p>
            <a:pPr marL="171450" indent="-171450">
              <a:buFontTx/>
              <a:buChar char="-"/>
            </a:pPr>
            <a:r>
              <a:rPr lang="en-GB" dirty="0"/>
              <a:t>Primary emotions are the raw emotions. They can lead to secondary emotions which are often learnt emotions. Secondary emotions can mask primary emotions.</a:t>
            </a:r>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853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Please encourage pupils to give feedback if they have any.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141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There are many different types of emotion and we can experience more than one at once.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are different from emotional states and we can feel multiple emotions in one emotional states, or sometimes be in different emotional states when we experience one emotion. For example, when we are in fight or flight we might feel angry, afraid and rejected all at once. But feeling angry doesn’t mean that we will always be in fight or flight, sometime we stay in complete control, Alert and Engaged, sometimes we’re so angry we freeze and shutdown. It is a fluid process. </a:t>
            </a:r>
          </a:p>
          <a:p>
            <a:endParaRPr lang="en-GB" altLang="en-US" sz="1200" kern="1200" dirty="0">
              <a:solidFill>
                <a:schemeClr val="tx1"/>
              </a:solidFill>
              <a:effectLst/>
              <a:latin typeface="+mn-lt"/>
              <a:ea typeface="+mn-ea"/>
              <a:cs typeface="+mn-cs"/>
            </a:endParaRPr>
          </a:p>
          <a:p>
            <a:r>
              <a:rPr lang="en-GB" altLang="en-US" sz="1200" b="1" kern="1200" dirty="0">
                <a:solidFill>
                  <a:schemeClr val="tx1"/>
                </a:solidFill>
                <a:effectLst/>
                <a:latin typeface="+mn-lt"/>
                <a:ea typeface="+mn-ea"/>
                <a:cs typeface="+mn-cs"/>
              </a:rPr>
              <a:t>Discussion</a:t>
            </a:r>
            <a:r>
              <a:rPr lang="en-GB" altLang="en-US" sz="1200" kern="1200" dirty="0">
                <a:solidFill>
                  <a:schemeClr val="tx1"/>
                </a:solidFill>
                <a:effectLst/>
                <a:latin typeface="+mn-lt"/>
                <a:ea typeface="+mn-ea"/>
                <a:cs typeface="+mn-cs"/>
              </a:rPr>
              <a:t>: how would you describe an emotion? (ask pupils to come up with a definition)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28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Subjective experience is how you personally experience the emotion. This is sometimes called the cognitive component because you interpret a situation or event based on previous experience and context, to identify the way you are feeling. </a:t>
            </a:r>
          </a:p>
          <a:p>
            <a:endParaRPr lang="en-GB" altLang="en-US" dirty="0"/>
          </a:p>
          <a:p>
            <a:r>
              <a:rPr lang="en-GB" altLang="en-US" dirty="0"/>
              <a:t>Physiological responses are involuntary bodily responses controlled by the sympathetic nervous system. These include changes in temperature, heart rate, breathing, sweating etc. </a:t>
            </a:r>
          </a:p>
          <a:p>
            <a:endParaRPr lang="en-GB" altLang="en-US" dirty="0"/>
          </a:p>
          <a:p>
            <a:r>
              <a:rPr lang="en-GB" altLang="en-US" dirty="0"/>
              <a:t>Similarly, the behavioural response is a movement or expression that happens automatically, like gasping, laughing or stepping back. </a:t>
            </a:r>
          </a:p>
          <a:p>
            <a:endParaRPr lang="en-GB" altLang="en-US" dirty="0"/>
          </a:p>
          <a:p>
            <a:r>
              <a:rPr lang="en-GB" altLang="en-US" dirty="0"/>
              <a:t>Example Scenario: </a:t>
            </a:r>
          </a:p>
          <a:p>
            <a:endParaRPr lang="en-GB" altLang="en-US" dirty="0"/>
          </a:p>
          <a:p>
            <a:r>
              <a:rPr lang="en-GB" altLang="en-US" dirty="0"/>
              <a:t>You are walking down the street and a dog runs up to you. Your brain process the situation in the current context and in relation to past experiences. It is just starting to get dark and you didn’t see the dog coming. It doesn’t appear to be on a lead, and you don’t recognise the owner. When you were young you were bitten by a dog. You recognise that what you are feeling is fear. This is your subjective experience of an emotion. </a:t>
            </a:r>
          </a:p>
          <a:p>
            <a:endParaRPr lang="en-GB" altLang="en-US" dirty="0"/>
          </a:p>
          <a:p>
            <a:r>
              <a:rPr lang="en-GB" altLang="en-US" dirty="0"/>
              <a:t>Your brain responds to this message by producing a physiological response. Your hands begin to sweat and your heart is racing. </a:t>
            </a:r>
          </a:p>
          <a:p>
            <a:endParaRPr lang="en-GB" altLang="en-US" dirty="0"/>
          </a:p>
          <a:p>
            <a:r>
              <a:rPr lang="en-GB" altLang="en-US" dirty="0"/>
              <a:t>You yell out and take a few steps back from the dog, your eyes wide. This is your behavioural and expressive response. The emotion, fear, has acted as a message to tell the brain that you may be in danger so that it can prepare you to respond quickly.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521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aim of this activity is to get pupils to think about the three elements of an emotion. Make it clear that there are no right or wrong answers as emotions are subjective. Try to encourage them to think about the difference between a body sensation and a behaviour response (this could include a facial expression). </a:t>
            </a:r>
          </a:p>
          <a:p>
            <a:endParaRPr lang="en-GB" altLang="en-US" dirty="0"/>
          </a:p>
          <a:p>
            <a:pPr marL="228600" indent="-228600">
              <a:buAutoNum type="arabicPeriod"/>
            </a:pPr>
            <a:r>
              <a:rPr lang="en-GB" altLang="en-US" dirty="0"/>
              <a:t>Read out a scenario then throw the ball to a pupil and ask them to shout out what emotion they would feel before throwing the ball back. </a:t>
            </a:r>
          </a:p>
          <a:p>
            <a:pPr marL="228600" indent="-228600">
              <a:buAutoNum type="arabicPeriod"/>
            </a:pPr>
            <a:r>
              <a:rPr lang="en-GB" altLang="en-US" dirty="0"/>
              <a:t>Throw the ball to the next pupil and ask them to shout out something they would feel in their body (Physiological Response) before throwing the ball back. </a:t>
            </a:r>
          </a:p>
          <a:p>
            <a:pPr marL="228600" indent="-228600">
              <a:buAutoNum type="arabicPeriod"/>
            </a:pPr>
            <a:r>
              <a:rPr lang="en-GB" altLang="en-US" dirty="0"/>
              <a:t>Throw the ball to the next pupil and ask them to shout out an automatic behaviour they might do before throwing the ball back. </a:t>
            </a:r>
          </a:p>
          <a:p>
            <a:pPr marL="228600" indent="-228600">
              <a:buAutoNum type="arabicPeriod"/>
            </a:pPr>
            <a:r>
              <a:rPr lang="en-GB" altLang="en-US" dirty="0"/>
              <a:t>Repeat with different scenarios.</a:t>
            </a:r>
          </a:p>
          <a:p>
            <a:pPr marL="0" indent="0">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16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We all experience emotions differently, but these are some examples of physiological and behavioural response that might happen.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940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all experience emotions differently, but these are some examples of physiological and behavioural response that might happen.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947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all experience emotions differently, but these are some examples of physiological and behavioural response that might happen.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494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 all experience emotions differently, but these are some examples of physiological and behavioural response that might happen.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575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CECF7B7-AF04-4E24-97D3-438A2858BD05}"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5464FF-674E-4483-B48A-FBC3B971C123}" type="slidenum">
              <a:rPr lang="en-GB" altLang="en-US"/>
              <a:pPr>
                <a:defRPr/>
              </a:pPr>
              <a:t>‹#›</a:t>
            </a:fld>
            <a:endParaRPr lang="en-GB" altLang="en-US"/>
          </a:p>
        </p:txBody>
      </p:sp>
    </p:spTree>
    <p:extLst>
      <p:ext uri="{BB962C8B-B14F-4D97-AF65-F5344CB8AC3E}">
        <p14:creationId xmlns:p14="http://schemas.microsoft.com/office/powerpoint/2010/main" val="351358416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D1D7A23-8BEA-4B2F-BB7B-DBE303D1B66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AD0D3-EADE-43F2-AACB-4ACEF37AD762}" type="slidenum">
              <a:rPr lang="en-GB" altLang="en-US"/>
              <a:pPr>
                <a:defRPr/>
              </a:pPr>
              <a:t>‹#›</a:t>
            </a:fld>
            <a:endParaRPr lang="en-GB" altLang="en-US"/>
          </a:p>
        </p:txBody>
      </p:sp>
    </p:spTree>
    <p:extLst>
      <p:ext uri="{BB962C8B-B14F-4D97-AF65-F5344CB8AC3E}">
        <p14:creationId xmlns:p14="http://schemas.microsoft.com/office/powerpoint/2010/main" val="264446996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A2CC391-AC0C-4BE5-84F0-C8881CB81FCB}"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D79E10-BF30-4E48-AFA5-F0D22DAEBE76}" type="slidenum">
              <a:rPr lang="en-GB" altLang="en-US"/>
              <a:pPr>
                <a:defRPr/>
              </a:pPr>
              <a:t>‹#›</a:t>
            </a:fld>
            <a:endParaRPr lang="en-GB" altLang="en-US"/>
          </a:p>
        </p:txBody>
      </p:sp>
    </p:spTree>
    <p:extLst>
      <p:ext uri="{BB962C8B-B14F-4D97-AF65-F5344CB8AC3E}">
        <p14:creationId xmlns:p14="http://schemas.microsoft.com/office/powerpoint/2010/main" val="273949319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CECF7B7-AF04-4E24-97D3-438A2858BD05}"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5464FF-674E-4483-B48A-FBC3B971C123}" type="slidenum">
              <a:rPr lang="en-GB" altLang="en-US"/>
              <a:pPr>
                <a:defRPr/>
              </a:pPr>
              <a:t>‹#›</a:t>
            </a:fld>
            <a:endParaRPr lang="en-GB" altLang="en-US"/>
          </a:p>
        </p:txBody>
      </p:sp>
    </p:spTree>
    <p:extLst>
      <p:ext uri="{BB962C8B-B14F-4D97-AF65-F5344CB8AC3E}">
        <p14:creationId xmlns:p14="http://schemas.microsoft.com/office/powerpoint/2010/main" val="121776430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F45C29C-B1D4-45A6-8097-ADCF65297895}"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8BCAF-6B4D-4B81-BF9F-B7BDE0409E33}" type="slidenum">
              <a:rPr lang="en-GB" altLang="en-US"/>
              <a:pPr>
                <a:defRPr/>
              </a:pPr>
              <a:t>‹#›</a:t>
            </a:fld>
            <a:endParaRPr lang="en-GB" altLang="en-US"/>
          </a:p>
        </p:txBody>
      </p:sp>
    </p:spTree>
    <p:extLst>
      <p:ext uri="{BB962C8B-B14F-4D97-AF65-F5344CB8AC3E}">
        <p14:creationId xmlns:p14="http://schemas.microsoft.com/office/powerpoint/2010/main" val="131220696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CB26EB-539D-45AF-8444-2A0C8AC99E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77DAD-C70F-4C43-9CBD-EDFCDE180787}" type="slidenum">
              <a:rPr lang="en-GB" altLang="en-US"/>
              <a:pPr>
                <a:defRPr/>
              </a:pPr>
              <a:t>‹#›</a:t>
            </a:fld>
            <a:endParaRPr lang="en-GB" altLang="en-US"/>
          </a:p>
        </p:txBody>
      </p:sp>
    </p:spTree>
    <p:extLst>
      <p:ext uri="{BB962C8B-B14F-4D97-AF65-F5344CB8AC3E}">
        <p14:creationId xmlns:p14="http://schemas.microsoft.com/office/powerpoint/2010/main" val="52949658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A4D4486-56FD-460D-830A-83EF4528257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7DCFB2-7012-4524-99D9-871F28329F52}" type="slidenum">
              <a:rPr lang="en-GB" altLang="en-US"/>
              <a:pPr>
                <a:defRPr/>
              </a:pPr>
              <a:t>‹#›</a:t>
            </a:fld>
            <a:endParaRPr lang="en-GB" altLang="en-US"/>
          </a:p>
        </p:txBody>
      </p:sp>
    </p:spTree>
    <p:extLst>
      <p:ext uri="{BB962C8B-B14F-4D97-AF65-F5344CB8AC3E}">
        <p14:creationId xmlns:p14="http://schemas.microsoft.com/office/powerpoint/2010/main" val="122549760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95541B-F55D-4D92-94EC-3815BF340493}"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4D82A0-2673-479E-8879-3083D69D9A74}" type="slidenum">
              <a:rPr lang="en-GB" altLang="en-US"/>
              <a:pPr>
                <a:defRPr/>
              </a:pPr>
              <a:t>‹#›</a:t>
            </a:fld>
            <a:endParaRPr lang="en-GB" altLang="en-US"/>
          </a:p>
        </p:txBody>
      </p:sp>
    </p:spTree>
    <p:extLst>
      <p:ext uri="{BB962C8B-B14F-4D97-AF65-F5344CB8AC3E}">
        <p14:creationId xmlns:p14="http://schemas.microsoft.com/office/powerpoint/2010/main" val="63354523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D8204B-2E0F-42EC-937A-A085D031678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52E89C-BED1-45FA-9A72-C40562FCE5AD}" type="slidenum">
              <a:rPr lang="en-GB" altLang="en-US"/>
              <a:pPr>
                <a:defRPr/>
              </a:pPr>
              <a:t>‹#›</a:t>
            </a:fld>
            <a:endParaRPr lang="en-GB" altLang="en-US"/>
          </a:p>
        </p:txBody>
      </p:sp>
    </p:spTree>
    <p:extLst>
      <p:ext uri="{BB962C8B-B14F-4D97-AF65-F5344CB8AC3E}">
        <p14:creationId xmlns:p14="http://schemas.microsoft.com/office/powerpoint/2010/main" val="39983473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F2142-2A64-4513-A035-54C9C9A181C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EB5B74-A5DE-41BB-974F-68AF87F98FD5}" type="slidenum">
              <a:rPr lang="en-GB" altLang="en-US"/>
              <a:pPr>
                <a:defRPr/>
              </a:pPr>
              <a:t>‹#›</a:t>
            </a:fld>
            <a:endParaRPr lang="en-GB" altLang="en-US"/>
          </a:p>
        </p:txBody>
      </p:sp>
    </p:spTree>
    <p:extLst>
      <p:ext uri="{BB962C8B-B14F-4D97-AF65-F5344CB8AC3E}">
        <p14:creationId xmlns:p14="http://schemas.microsoft.com/office/powerpoint/2010/main" val="279416405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8C9607-4DA4-424D-B7CE-1DF347AFED3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C798FB-2F32-453D-A3B5-C7C5A6F0DD01}" type="slidenum">
              <a:rPr lang="en-GB" altLang="en-US"/>
              <a:pPr>
                <a:defRPr/>
              </a:pPr>
              <a:t>‹#›</a:t>
            </a:fld>
            <a:endParaRPr lang="en-GB" altLang="en-US"/>
          </a:p>
        </p:txBody>
      </p:sp>
    </p:spTree>
    <p:extLst>
      <p:ext uri="{BB962C8B-B14F-4D97-AF65-F5344CB8AC3E}">
        <p14:creationId xmlns:p14="http://schemas.microsoft.com/office/powerpoint/2010/main" val="242750164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83667EF-E1B0-38F1-DA7D-36CEFB47CBBA}"/>
              </a:ext>
            </a:extLst>
          </p:cNvPr>
          <p:cNvSpPr>
            <a:spLocks noGrp="1"/>
          </p:cNvSpPr>
          <p:nvPr>
            <p:ph type="dt" sz="half" idx="10"/>
          </p:nvPr>
        </p:nvSpPr>
        <p:spPr/>
        <p:txBody>
          <a:bodyPr/>
          <a:lstStyle/>
          <a:p>
            <a:pPr>
              <a:defRPr/>
            </a:pPr>
            <a:fld id="{3E9E6192-2DCE-4E40-B416-F2E80F6A1C17}" type="datetimeFigureOut">
              <a:rPr lang="en-GB" smtClean="0">
                <a:solidFill>
                  <a:prstClr val="black">
                    <a:tint val="75000"/>
                  </a:prstClr>
                </a:solidFill>
              </a:rPr>
              <a:pPr>
                <a:defRPr/>
              </a:pPr>
              <a:t>21/08/2024</a:t>
            </a:fld>
            <a:endParaRPr lang="en-GB" dirty="0">
              <a:solidFill>
                <a:prstClr val="black">
                  <a:tint val="75000"/>
                </a:prstClr>
              </a:solidFill>
            </a:endParaRPr>
          </a:p>
        </p:txBody>
      </p:sp>
      <p:sp>
        <p:nvSpPr>
          <p:cNvPr id="8" name="Footer Placeholder 7">
            <a:extLst>
              <a:ext uri="{FF2B5EF4-FFF2-40B4-BE49-F238E27FC236}">
                <a16:creationId xmlns:a16="http://schemas.microsoft.com/office/drawing/2014/main" id="{EF6D7673-8CCD-5479-97DE-B83B1DA1B0D2}"/>
              </a:ext>
            </a:extLst>
          </p:cNvPr>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26EF06C0-7D21-A2CB-4F0F-44C73471C506}"/>
              </a:ext>
            </a:extLst>
          </p:cNvPr>
          <p:cNvSpPr>
            <a:spLocks noGrp="1"/>
          </p:cNvSpPr>
          <p:nvPr>
            <p:ph type="sldNum" sz="quarter" idx="12"/>
          </p:nvPr>
        </p:nvSpPr>
        <p:spPr/>
        <p:txBody>
          <a:bodyPr/>
          <a:lstStyle/>
          <a:p>
            <a:pPr fontAlgn="base">
              <a:spcBef>
                <a:spcPct val="0"/>
              </a:spcBef>
              <a:spcAft>
                <a:spcPct val="0"/>
              </a:spcAft>
              <a:defRPr/>
            </a:pPr>
            <a:fld id="{2996ACEF-4059-4A7E-8ED5-7A0BFDAB188D}" type="slidenum">
              <a:rPr lang="en-GB" altLang="en-US" smtClean="0"/>
              <a:pPr fontAlgn="base">
                <a:spcBef>
                  <a:spcPct val="0"/>
                </a:spcBef>
                <a:spcAft>
                  <a:spcPct val="0"/>
                </a:spcAft>
                <a:defRPr/>
              </a:pPr>
              <a:t>‹#›</a:t>
            </a:fld>
            <a:endParaRPr lang="en-GB" altLang="en-US"/>
          </a:p>
        </p:txBody>
      </p:sp>
    </p:spTree>
    <p:extLst>
      <p:ext uri="{BB962C8B-B14F-4D97-AF65-F5344CB8AC3E}">
        <p14:creationId xmlns:p14="http://schemas.microsoft.com/office/powerpoint/2010/main" val="37887497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423559-0665-4CAC-B82E-75818B51AC0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BE256-9C23-4632-B587-33EEBE6C8A54}" type="slidenum">
              <a:rPr lang="en-GB" altLang="en-US"/>
              <a:pPr>
                <a:defRPr/>
              </a:pPr>
              <a:t>‹#›</a:t>
            </a:fld>
            <a:endParaRPr lang="en-GB" altLang="en-US"/>
          </a:p>
        </p:txBody>
      </p:sp>
    </p:spTree>
    <p:extLst>
      <p:ext uri="{BB962C8B-B14F-4D97-AF65-F5344CB8AC3E}">
        <p14:creationId xmlns:p14="http://schemas.microsoft.com/office/powerpoint/2010/main" val="28537128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D1D7A23-8BEA-4B2F-BB7B-DBE303D1B66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AD0D3-EADE-43F2-AACB-4ACEF37AD762}" type="slidenum">
              <a:rPr lang="en-GB" altLang="en-US"/>
              <a:pPr>
                <a:defRPr/>
              </a:pPr>
              <a:t>‹#›</a:t>
            </a:fld>
            <a:endParaRPr lang="en-GB" altLang="en-US"/>
          </a:p>
        </p:txBody>
      </p:sp>
    </p:spTree>
    <p:extLst>
      <p:ext uri="{BB962C8B-B14F-4D97-AF65-F5344CB8AC3E}">
        <p14:creationId xmlns:p14="http://schemas.microsoft.com/office/powerpoint/2010/main" val="247436979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A2CC391-AC0C-4BE5-84F0-C8881CB81FCB}"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D79E10-BF30-4E48-AFA5-F0D22DAEBE76}" type="slidenum">
              <a:rPr lang="en-GB" altLang="en-US"/>
              <a:pPr>
                <a:defRPr/>
              </a:pPr>
              <a:t>‹#›</a:t>
            </a:fld>
            <a:endParaRPr lang="en-GB" altLang="en-US"/>
          </a:p>
        </p:txBody>
      </p:sp>
    </p:spTree>
    <p:extLst>
      <p:ext uri="{BB962C8B-B14F-4D97-AF65-F5344CB8AC3E}">
        <p14:creationId xmlns:p14="http://schemas.microsoft.com/office/powerpoint/2010/main" val="4000855374"/>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CB26EB-539D-45AF-8444-2A0C8AC99E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77DAD-C70F-4C43-9CBD-EDFCDE180787}" type="slidenum">
              <a:rPr lang="en-GB" altLang="en-US"/>
              <a:pPr>
                <a:defRPr/>
              </a:pPr>
              <a:t>‹#›</a:t>
            </a:fld>
            <a:endParaRPr lang="en-GB" altLang="en-US"/>
          </a:p>
        </p:txBody>
      </p:sp>
    </p:spTree>
    <p:extLst>
      <p:ext uri="{BB962C8B-B14F-4D97-AF65-F5344CB8AC3E}">
        <p14:creationId xmlns:p14="http://schemas.microsoft.com/office/powerpoint/2010/main" val="5642274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A4D4486-56FD-460D-830A-83EF4528257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7DCFB2-7012-4524-99D9-871F28329F52}" type="slidenum">
              <a:rPr lang="en-GB" altLang="en-US"/>
              <a:pPr>
                <a:defRPr/>
              </a:pPr>
              <a:t>‹#›</a:t>
            </a:fld>
            <a:endParaRPr lang="en-GB" altLang="en-US"/>
          </a:p>
        </p:txBody>
      </p:sp>
    </p:spTree>
    <p:extLst>
      <p:ext uri="{BB962C8B-B14F-4D97-AF65-F5344CB8AC3E}">
        <p14:creationId xmlns:p14="http://schemas.microsoft.com/office/powerpoint/2010/main" val="344334126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95541B-F55D-4D92-94EC-3815BF340493}"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4D82A0-2673-479E-8879-3083D69D9A74}" type="slidenum">
              <a:rPr lang="en-GB" altLang="en-US"/>
              <a:pPr>
                <a:defRPr/>
              </a:pPr>
              <a:t>‹#›</a:t>
            </a:fld>
            <a:endParaRPr lang="en-GB" altLang="en-US"/>
          </a:p>
        </p:txBody>
      </p:sp>
    </p:spTree>
    <p:extLst>
      <p:ext uri="{BB962C8B-B14F-4D97-AF65-F5344CB8AC3E}">
        <p14:creationId xmlns:p14="http://schemas.microsoft.com/office/powerpoint/2010/main" val="425948507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D8204B-2E0F-42EC-937A-A085D031678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52E89C-BED1-45FA-9A72-C40562FCE5AD}" type="slidenum">
              <a:rPr lang="en-GB" altLang="en-US"/>
              <a:pPr>
                <a:defRPr/>
              </a:pPr>
              <a:t>‹#›</a:t>
            </a:fld>
            <a:endParaRPr lang="en-GB" altLang="en-US"/>
          </a:p>
        </p:txBody>
      </p:sp>
    </p:spTree>
    <p:extLst>
      <p:ext uri="{BB962C8B-B14F-4D97-AF65-F5344CB8AC3E}">
        <p14:creationId xmlns:p14="http://schemas.microsoft.com/office/powerpoint/2010/main" val="166822144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F2142-2A64-4513-A035-54C9C9A181C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EB5B74-A5DE-41BB-974F-68AF87F98FD5}" type="slidenum">
              <a:rPr lang="en-GB" altLang="en-US"/>
              <a:pPr>
                <a:defRPr/>
              </a:pPr>
              <a:t>‹#›</a:t>
            </a:fld>
            <a:endParaRPr lang="en-GB" altLang="en-US"/>
          </a:p>
        </p:txBody>
      </p:sp>
    </p:spTree>
    <p:extLst>
      <p:ext uri="{BB962C8B-B14F-4D97-AF65-F5344CB8AC3E}">
        <p14:creationId xmlns:p14="http://schemas.microsoft.com/office/powerpoint/2010/main" val="383729525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8C9607-4DA4-424D-B7CE-1DF347AFED3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C798FB-2F32-453D-A3B5-C7C5A6F0DD01}" type="slidenum">
              <a:rPr lang="en-GB" altLang="en-US"/>
              <a:pPr>
                <a:defRPr/>
              </a:pPr>
              <a:t>‹#›</a:t>
            </a:fld>
            <a:endParaRPr lang="en-GB" altLang="en-US"/>
          </a:p>
        </p:txBody>
      </p:sp>
    </p:spTree>
    <p:extLst>
      <p:ext uri="{BB962C8B-B14F-4D97-AF65-F5344CB8AC3E}">
        <p14:creationId xmlns:p14="http://schemas.microsoft.com/office/powerpoint/2010/main" val="109468443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423559-0665-4CAC-B82E-75818B51AC0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BE256-9C23-4632-B587-33EEBE6C8A54}" type="slidenum">
              <a:rPr lang="en-GB" altLang="en-US"/>
              <a:pPr>
                <a:defRPr/>
              </a:pPr>
              <a:t>‹#›</a:t>
            </a:fld>
            <a:endParaRPr lang="en-GB" altLang="en-US"/>
          </a:p>
        </p:txBody>
      </p:sp>
    </p:spTree>
    <p:extLst>
      <p:ext uri="{BB962C8B-B14F-4D97-AF65-F5344CB8AC3E}">
        <p14:creationId xmlns:p14="http://schemas.microsoft.com/office/powerpoint/2010/main" val="343933635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9E6192-2DCE-4E40-B416-F2E80F6A1C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996ACEF-4059-4A7E-8ED5-7A0BFDAB188D}"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val="202974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9E6192-2DCE-4E40-B416-F2E80F6A1C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996ACEF-4059-4A7E-8ED5-7A0BFDAB188D}"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val="4096613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2.png"/><Relationship Id="rId11" Type="http://schemas.microsoft.com/office/2007/relationships/hdphoto" Target="../media/hdphoto9.wdp"/><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5.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0465B-A33F-1C44-68C8-C48880EB01F3}"/>
              </a:ext>
            </a:extLst>
          </p:cNvPr>
          <p:cNvSpPr/>
          <p:nvPr/>
        </p:nvSpPr>
        <p:spPr>
          <a:xfrm>
            <a:off x="0" y="3632886"/>
            <a:ext cx="12192000" cy="3225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Three people interacting with balls of scribbled lines that represent complex emotions and thoughts. To the left, the woman is looking thoughtful and has her back to her emotion ball that is connected to her heart. There are words coming out the front of her heart to represent her thoughts. In the middle, the man is dragging his emotion ball along the ground. The ball is as big as him and he looks like he is struggling with the weight. On the right, a woman holds her emotion ball behind her back. ">
            <a:extLst>
              <a:ext uri="{FF2B5EF4-FFF2-40B4-BE49-F238E27FC236}">
                <a16:creationId xmlns:a16="http://schemas.microsoft.com/office/drawing/2014/main" id="{430E4CFD-819F-433D-4E19-E6628930C21E}"/>
              </a:ext>
            </a:extLst>
          </p:cNvPr>
          <p:cNvGrpSpPr/>
          <p:nvPr/>
        </p:nvGrpSpPr>
        <p:grpSpPr>
          <a:xfrm>
            <a:off x="0" y="3651804"/>
            <a:ext cx="11592751" cy="3206196"/>
            <a:chOff x="0" y="3651804"/>
            <a:chExt cx="11592751" cy="3206196"/>
          </a:xfrm>
        </p:grpSpPr>
        <p:pic>
          <p:nvPicPr>
            <p:cNvPr id="12" name="Picture 11">
              <a:extLst>
                <a:ext uri="{FF2B5EF4-FFF2-40B4-BE49-F238E27FC236}">
                  <a16:creationId xmlns:a16="http://schemas.microsoft.com/office/drawing/2014/main" id="{1F67DFD8-BA44-47F9-AA4B-0B18C1474A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869051" y="4142354"/>
              <a:ext cx="4453897" cy="2225095"/>
            </a:xfrm>
            <a:prstGeom prst="rect">
              <a:avLst/>
            </a:prstGeom>
          </p:spPr>
        </p:pic>
        <p:pic>
          <p:nvPicPr>
            <p:cNvPr id="10" name="Picture 9">
              <a:extLst>
                <a:ext uri="{FF2B5EF4-FFF2-40B4-BE49-F238E27FC236}">
                  <a16:creationId xmlns:a16="http://schemas.microsoft.com/office/drawing/2014/main" id="{4FD2E83D-E247-4AFE-9B8E-204B50A2EE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4063" y="3653837"/>
              <a:ext cx="2288688" cy="3204163"/>
            </a:xfrm>
            <a:prstGeom prst="rect">
              <a:avLst/>
            </a:prstGeom>
          </p:spPr>
        </p:pic>
        <p:pic>
          <p:nvPicPr>
            <p:cNvPr id="14" name="Picture 13">
              <a:extLst>
                <a:ext uri="{FF2B5EF4-FFF2-40B4-BE49-F238E27FC236}">
                  <a16:creationId xmlns:a16="http://schemas.microsoft.com/office/drawing/2014/main" id="{28D03F4A-79B6-4D2C-BE3B-A93C20F2C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651804"/>
              <a:ext cx="3515899" cy="3206196"/>
            </a:xfrm>
            <a:prstGeom prst="rect">
              <a:avLst/>
            </a:prstGeom>
          </p:spPr>
        </p:pic>
      </p:grpSp>
      <p:pic>
        <p:nvPicPr>
          <p:cNvPr id="10243"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7"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779414" y="2092633"/>
            <a:ext cx="1081333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effectLst/>
                <a:uLnTx/>
                <a:uFillTx/>
                <a:latin typeface="Verdana" panose="020B0604030504040204" pitchFamily="34" charset="0"/>
                <a:ea typeface="+mn-ea"/>
                <a:cs typeface="+mn-cs"/>
              </a:rPr>
              <a:t>Session 2: My Emotions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2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6796463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8E4A5D1-073F-4E07-A86B-03540202A487}"/>
              </a:ext>
            </a:extLst>
          </p:cNvPr>
          <p:cNvSpPr>
            <a:spLocks noChangeArrowheads="1"/>
          </p:cNvSpPr>
          <p:nvPr/>
        </p:nvSpPr>
        <p:spPr bwMode="auto">
          <a:xfrm>
            <a:off x="1251642" y="368388"/>
            <a:ext cx="97829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396869"/>
                </a:solidFill>
                <a:latin typeface="Verdana" panose="020B0604030504040204" pitchFamily="34" charset="0"/>
              </a:rPr>
              <a:t>Activity</a:t>
            </a:r>
          </a:p>
        </p:txBody>
      </p:sp>
      <p:sp>
        <p:nvSpPr>
          <p:cNvPr id="7" name="TextBox 6">
            <a:extLst>
              <a:ext uri="{FF2B5EF4-FFF2-40B4-BE49-F238E27FC236}">
                <a16:creationId xmlns:a16="http://schemas.microsoft.com/office/drawing/2014/main" id="{54B22290-870C-44C8-B48A-930E9AB8D4DF}"/>
              </a:ext>
            </a:extLst>
          </p:cNvPr>
          <p:cNvSpPr txBox="1"/>
          <p:nvPr/>
        </p:nvSpPr>
        <p:spPr>
          <a:xfrm>
            <a:off x="902229" y="2036765"/>
            <a:ext cx="10481734" cy="3783087"/>
          </a:xfrm>
          <a:prstGeom prst="rect">
            <a:avLst/>
          </a:prstGeom>
          <a:noFill/>
        </p:spPr>
        <p:txBody>
          <a:bodyPr wrap="square" rtlCol="0">
            <a:spAutoFit/>
          </a:bodyPr>
          <a:lstStyle/>
          <a:p>
            <a:pPr>
              <a:lnSpc>
                <a:spcPts val="120"/>
              </a:lnSpc>
              <a:spcAft>
                <a:spcPts val="1800"/>
              </a:spcAft>
            </a:pPr>
            <a:r>
              <a:rPr lang="en-GB" sz="3000" b="1" dirty="0">
                <a:latin typeface="Verdana" panose="020B0604030504040204" pitchFamily="34" charset="0"/>
                <a:ea typeface="Verdana" panose="020B0604030504040204" pitchFamily="34" charset="0"/>
              </a:rPr>
              <a:t>Draw How You Feel</a:t>
            </a:r>
          </a:p>
          <a:p>
            <a:r>
              <a:rPr lang="en-GB" sz="3000" dirty="0">
                <a:latin typeface="Verdana" panose="020B0604030504040204" pitchFamily="34" charset="0"/>
                <a:ea typeface="Verdana" panose="020B0604030504040204" pitchFamily="34" charset="0"/>
              </a:rPr>
              <a:t>Choose an emotion (anger, worry or sadness) and think about how it feels in your body. </a:t>
            </a:r>
            <a:r>
              <a:rPr lang="en-GB" altLang="en-US" sz="3000" dirty="0">
                <a:latin typeface="Verdana" panose="020B0604030504040204" pitchFamily="34" charset="0"/>
                <a:ea typeface="Verdana" panose="020B0604030504040204" pitchFamily="34" charset="0"/>
              </a:rPr>
              <a:t>Draw or label the person outline.</a:t>
            </a:r>
          </a:p>
          <a:p>
            <a:endParaRPr lang="en-GB" sz="3000" dirty="0">
              <a:solidFill>
                <a:schemeClr val="bg1"/>
              </a:solidFill>
              <a:latin typeface="Verdana" panose="020B0604030504040204" pitchFamily="34" charset="0"/>
              <a:ea typeface="Verdana" panose="020B0604030504040204" pitchFamily="34" charset="0"/>
            </a:endParaRPr>
          </a:p>
          <a:p>
            <a:pPr algn="ctr"/>
            <a:r>
              <a:rPr lang="en-GB" altLang="en-US" sz="2400" dirty="0">
                <a:solidFill>
                  <a:srgbClr val="3BB2B3"/>
                </a:solidFill>
                <a:latin typeface="Verdana" panose="020B0604030504040204" pitchFamily="34" charset="0"/>
              </a:rPr>
              <a:t>Hint: Think about your breathing, temperature and facial expressions as well as how it feels in your chest, stomach and muscles. </a:t>
            </a:r>
          </a:p>
          <a:p>
            <a:pPr algn="ctr"/>
            <a:endParaRPr lang="en-GB" sz="3200" dirty="0">
              <a:solidFill>
                <a:schemeClr val="bg1"/>
              </a:solidFill>
            </a:endParaRPr>
          </a:p>
        </p:txBody>
      </p:sp>
      <p:sp>
        <p:nvSpPr>
          <p:cNvPr id="2" name="TextBox 1">
            <a:extLst>
              <a:ext uri="{FF2B5EF4-FFF2-40B4-BE49-F238E27FC236}">
                <a16:creationId xmlns:a16="http://schemas.microsoft.com/office/drawing/2014/main" id="{30C9893F-C6B8-2FEE-D44D-C8782BC04747}"/>
              </a:ext>
            </a:extLst>
          </p:cNvPr>
          <p:cNvSpPr txBox="1"/>
          <p:nvPr/>
        </p:nvSpPr>
        <p:spPr>
          <a:xfrm>
            <a:off x="3552463" y="5746099"/>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2a) </a:t>
            </a:r>
          </a:p>
        </p:txBody>
      </p:sp>
      <p:sp>
        <p:nvSpPr>
          <p:cNvPr id="3" name="Rectangle 2">
            <a:extLst>
              <a:ext uri="{FF2B5EF4-FFF2-40B4-BE49-F238E27FC236}">
                <a16:creationId xmlns:a16="http://schemas.microsoft.com/office/drawing/2014/main" id="{0048B389-E4D4-A261-9824-ADF7B5B0D63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2508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4" name="Rectangle 2">
            <a:extLst>
              <a:ext uri="{FF2B5EF4-FFF2-40B4-BE49-F238E27FC236}">
                <a16:creationId xmlns:a16="http://schemas.microsoft.com/office/drawing/2014/main" id="{C3EEB706-9C06-406C-A321-9A344FFCE1A3}"/>
              </a:ext>
            </a:extLst>
          </p:cNvPr>
          <p:cNvSpPr>
            <a:spLocks noChangeArrowheads="1"/>
          </p:cNvSpPr>
          <p:nvPr/>
        </p:nvSpPr>
        <p:spPr bwMode="auto">
          <a:xfrm>
            <a:off x="587206" y="109065"/>
            <a:ext cx="1108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5400" b="1" dirty="0">
                <a:solidFill>
                  <a:srgbClr val="3BB2B3"/>
                </a:solidFill>
                <a:latin typeface="Verdana" panose="020B0604030504040204" pitchFamily="34" charset="0"/>
              </a:rPr>
              <a:t>Facial Expressions </a:t>
            </a:r>
          </a:p>
        </p:txBody>
      </p:sp>
      <p:sp>
        <p:nvSpPr>
          <p:cNvPr id="2" name="Rectangle 1">
            <a:extLst>
              <a:ext uri="{FF2B5EF4-FFF2-40B4-BE49-F238E27FC236}">
                <a16:creationId xmlns:a16="http://schemas.microsoft.com/office/drawing/2014/main" id="{F701EB30-C2AD-446D-8464-AFCB4165B936}"/>
              </a:ext>
            </a:extLst>
          </p:cNvPr>
          <p:cNvSpPr/>
          <p:nvPr/>
        </p:nvSpPr>
        <p:spPr>
          <a:xfrm>
            <a:off x="789865" y="1458716"/>
            <a:ext cx="10928873" cy="2842766"/>
          </a:xfrm>
          <a:prstGeom prst="rect">
            <a:avLst/>
          </a:prstGeom>
        </p:spPr>
        <p:txBody>
          <a:bodyPr wrap="square">
            <a:spAutoFit/>
          </a:bodyPr>
          <a:lstStyle/>
          <a:p>
            <a:pPr marL="457200" indent="-457200">
              <a:lnSpc>
                <a:spcPts val="3360"/>
              </a:lnSpc>
              <a:spcAft>
                <a:spcPts val="24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Research found 7 emotions that have universal facial expressions regardless of race, gender, culture or any other variable.</a:t>
            </a:r>
          </a:p>
          <a:p>
            <a:pPr marL="457200" indent="-457200">
              <a:lnSpc>
                <a:spcPts val="3360"/>
              </a:lnSpc>
              <a:spcAft>
                <a:spcPts val="24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These expression are called micro-expressions. They are automatic facial responses that happen very quickly. </a:t>
            </a:r>
          </a:p>
          <a:p>
            <a:pPr>
              <a:lnSpc>
                <a:spcPts val="3360"/>
              </a:lnSpc>
              <a:spcAft>
                <a:spcPts val="2400"/>
              </a:spcAft>
            </a:pPr>
            <a:endParaRPr lang="en-GB" sz="2400" dirty="0">
              <a:latin typeface="Verdana" panose="020B0604030504040204" pitchFamily="34" charset="0"/>
              <a:ea typeface="Verdana" panose="020B0604030504040204" pitchFamily="34" charset="0"/>
            </a:endParaRPr>
          </a:p>
        </p:txBody>
      </p:sp>
      <p:grpSp>
        <p:nvGrpSpPr>
          <p:cNvPr id="8" name="Group 7">
            <a:extLst>
              <a:ext uri="{FF2B5EF4-FFF2-40B4-BE49-F238E27FC236}">
                <a16:creationId xmlns:a16="http://schemas.microsoft.com/office/drawing/2014/main" id="{F3C38D2D-616B-4027-9490-6947307776E7}"/>
              </a:ext>
            </a:extLst>
          </p:cNvPr>
          <p:cNvGrpSpPr/>
          <p:nvPr/>
        </p:nvGrpSpPr>
        <p:grpSpPr>
          <a:xfrm>
            <a:off x="2178670" y="4111510"/>
            <a:ext cx="7834656" cy="1896678"/>
            <a:chOff x="1653473" y="4633701"/>
            <a:chExt cx="7834656" cy="1896678"/>
          </a:xfrm>
        </p:grpSpPr>
        <p:sp>
          <p:nvSpPr>
            <p:cNvPr id="3" name="Rectangle: Rounded Corners 2">
              <a:extLst>
                <a:ext uri="{FF2B5EF4-FFF2-40B4-BE49-F238E27FC236}">
                  <a16:creationId xmlns:a16="http://schemas.microsoft.com/office/drawing/2014/main" id="{332210B0-2173-40ED-B87B-DD7BCAA9E050}"/>
                </a:ext>
              </a:extLst>
            </p:cNvPr>
            <p:cNvSpPr/>
            <p:nvPr/>
          </p:nvSpPr>
          <p:spPr>
            <a:xfrm>
              <a:off x="1653473" y="5669189"/>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Joy</a:t>
              </a:r>
            </a:p>
          </p:txBody>
        </p:sp>
        <p:sp>
          <p:nvSpPr>
            <p:cNvPr id="9" name="Rectangle: Rounded Corners 8">
              <a:extLst>
                <a:ext uri="{FF2B5EF4-FFF2-40B4-BE49-F238E27FC236}">
                  <a16:creationId xmlns:a16="http://schemas.microsoft.com/office/drawing/2014/main" id="{C17F2E16-DE08-43E0-943A-E77DEA54ACFA}"/>
                </a:ext>
              </a:extLst>
            </p:cNvPr>
            <p:cNvSpPr/>
            <p:nvPr/>
          </p:nvSpPr>
          <p:spPr>
            <a:xfrm>
              <a:off x="3691289" y="5669189"/>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Sadness</a:t>
              </a:r>
            </a:p>
          </p:txBody>
        </p:sp>
        <p:sp>
          <p:nvSpPr>
            <p:cNvPr id="10" name="Rectangle: Rounded Corners 9">
              <a:extLst>
                <a:ext uri="{FF2B5EF4-FFF2-40B4-BE49-F238E27FC236}">
                  <a16:creationId xmlns:a16="http://schemas.microsoft.com/office/drawing/2014/main" id="{3FC3450F-D95B-447A-AFBF-2EA8D9834230}"/>
                </a:ext>
              </a:extLst>
            </p:cNvPr>
            <p:cNvSpPr/>
            <p:nvPr/>
          </p:nvSpPr>
          <p:spPr>
            <a:xfrm>
              <a:off x="5729105" y="5669189"/>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Anger</a:t>
              </a:r>
            </a:p>
          </p:txBody>
        </p:sp>
        <p:sp>
          <p:nvSpPr>
            <p:cNvPr id="11" name="Rectangle: Rounded Corners 10">
              <a:extLst>
                <a:ext uri="{FF2B5EF4-FFF2-40B4-BE49-F238E27FC236}">
                  <a16:creationId xmlns:a16="http://schemas.microsoft.com/office/drawing/2014/main" id="{E860176B-D06E-4288-A806-7C99C102C97F}"/>
                </a:ext>
              </a:extLst>
            </p:cNvPr>
            <p:cNvSpPr/>
            <p:nvPr/>
          </p:nvSpPr>
          <p:spPr>
            <a:xfrm>
              <a:off x="7766921" y="5669189"/>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Fear</a:t>
              </a:r>
            </a:p>
          </p:txBody>
        </p:sp>
        <p:sp>
          <p:nvSpPr>
            <p:cNvPr id="12" name="Rectangle: Rounded Corners 11">
              <a:extLst>
                <a:ext uri="{FF2B5EF4-FFF2-40B4-BE49-F238E27FC236}">
                  <a16:creationId xmlns:a16="http://schemas.microsoft.com/office/drawing/2014/main" id="{2F43993E-AF95-48FB-88D4-BBF2AACAFCF7}"/>
                </a:ext>
              </a:extLst>
            </p:cNvPr>
            <p:cNvSpPr/>
            <p:nvPr/>
          </p:nvSpPr>
          <p:spPr>
            <a:xfrm>
              <a:off x="2646292" y="4667588"/>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Surprise</a:t>
              </a:r>
            </a:p>
          </p:txBody>
        </p:sp>
        <p:sp>
          <p:nvSpPr>
            <p:cNvPr id="13" name="Rectangle: Rounded Corners 12">
              <a:extLst>
                <a:ext uri="{FF2B5EF4-FFF2-40B4-BE49-F238E27FC236}">
                  <a16:creationId xmlns:a16="http://schemas.microsoft.com/office/drawing/2014/main" id="{D25EDC4E-CFC6-4E66-85C8-398259827A63}"/>
                </a:ext>
              </a:extLst>
            </p:cNvPr>
            <p:cNvSpPr/>
            <p:nvPr/>
          </p:nvSpPr>
          <p:spPr>
            <a:xfrm>
              <a:off x="6823106" y="4633701"/>
              <a:ext cx="1721208"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Disgust</a:t>
              </a:r>
            </a:p>
          </p:txBody>
        </p:sp>
        <p:sp>
          <p:nvSpPr>
            <p:cNvPr id="14" name="Rectangle: Rounded Corners 13">
              <a:extLst>
                <a:ext uri="{FF2B5EF4-FFF2-40B4-BE49-F238E27FC236}">
                  <a16:creationId xmlns:a16="http://schemas.microsoft.com/office/drawing/2014/main" id="{6FC01349-9DF4-43A9-B2E2-DDA9F16EA002}"/>
                </a:ext>
              </a:extLst>
            </p:cNvPr>
            <p:cNvSpPr/>
            <p:nvPr/>
          </p:nvSpPr>
          <p:spPr>
            <a:xfrm>
              <a:off x="4618040" y="4667588"/>
              <a:ext cx="1971669" cy="861190"/>
            </a:xfrm>
            <a:prstGeom prst="roundRect">
              <a:avLst/>
            </a:prstGeom>
            <a:solidFill>
              <a:srgbClr val="E48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Contempt</a:t>
              </a:r>
            </a:p>
          </p:txBody>
        </p:sp>
      </p:grpSp>
      <p:sp>
        <p:nvSpPr>
          <p:cNvPr id="6" name="Rectangle 5">
            <a:extLst>
              <a:ext uri="{FF2B5EF4-FFF2-40B4-BE49-F238E27FC236}">
                <a16:creationId xmlns:a16="http://schemas.microsoft.com/office/drawing/2014/main" id="{DC03ADE3-008F-7B48-F345-EC1FB47196BD}"/>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409774"/>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Rectangle 2">
            <a:extLst>
              <a:ext uri="{FF2B5EF4-FFF2-40B4-BE49-F238E27FC236}">
                <a16:creationId xmlns:a16="http://schemas.microsoft.com/office/drawing/2014/main" id="{74CC6C58-88A4-AA1B-1660-2DB1F31447B0}"/>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4433BF6-B9FF-C9B4-EA17-52EA5799F02B}"/>
              </a:ext>
            </a:extLst>
          </p:cNvPr>
          <p:cNvSpPr txBox="1"/>
          <p:nvPr/>
        </p:nvSpPr>
        <p:spPr>
          <a:xfrm>
            <a:off x="985277" y="2395580"/>
            <a:ext cx="10481734" cy="1277273"/>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Facial Expression Quiz</a:t>
            </a:r>
          </a:p>
          <a:p>
            <a:pPr>
              <a:spcAft>
                <a:spcPts val="600"/>
              </a:spcAft>
            </a:pPr>
            <a:r>
              <a:rPr lang="en-GB" sz="3000" dirty="0">
                <a:latin typeface="Verdana" panose="020B0604030504040204" pitchFamily="34" charset="0"/>
                <a:ea typeface="Verdana" panose="020B0604030504040204" pitchFamily="34" charset="0"/>
              </a:rPr>
              <a:t>Match the micro-expressions to the emotion words. </a:t>
            </a:r>
            <a:endParaRPr lang="en-GB" sz="3200" dirty="0"/>
          </a:p>
        </p:txBody>
      </p:sp>
      <p:sp>
        <p:nvSpPr>
          <p:cNvPr id="2" name="TextBox 1">
            <a:extLst>
              <a:ext uri="{FF2B5EF4-FFF2-40B4-BE49-F238E27FC236}">
                <a16:creationId xmlns:a16="http://schemas.microsoft.com/office/drawing/2014/main" id="{1F9B1C8B-061C-8D77-0C2C-BFC3CB084C35}"/>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Exercise 2.1)</a:t>
            </a:r>
          </a:p>
        </p:txBody>
      </p:sp>
    </p:spTree>
    <p:extLst>
      <p:ext uri="{BB962C8B-B14F-4D97-AF65-F5344CB8AC3E}">
        <p14:creationId xmlns:p14="http://schemas.microsoft.com/office/powerpoint/2010/main" val="292109408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Rectangle 2">
            <a:extLst>
              <a:ext uri="{FF2B5EF4-FFF2-40B4-BE49-F238E27FC236}">
                <a16:creationId xmlns:a16="http://schemas.microsoft.com/office/drawing/2014/main" id="{4CE53136-240A-4C62-A0FA-9B70E2960FDB}"/>
              </a:ext>
            </a:extLst>
          </p:cNvPr>
          <p:cNvSpPr>
            <a:spLocks noChangeArrowheads="1"/>
          </p:cNvSpPr>
          <p:nvPr/>
        </p:nvSpPr>
        <p:spPr bwMode="auto">
          <a:xfrm>
            <a:off x="554135" y="262404"/>
            <a:ext cx="110837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3BB2B3"/>
                </a:solidFill>
                <a:effectLst/>
                <a:uLnTx/>
                <a:uFillTx/>
                <a:latin typeface="Verdana" panose="020B0604030504040204" pitchFamily="34" charset="0"/>
                <a:ea typeface="+mn-ea"/>
                <a:cs typeface="+mn-cs"/>
              </a:rPr>
              <a:t>Match the emotion to the micro-expression </a:t>
            </a:r>
          </a:p>
        </p:txBody>
      </p:sp>
      <p:sp>
        <p:nvSpPr>
          <p:cNvPr id="26" name="TextBox 25">
            <a:extLst>
              <a:ext uri="{FF2B5EF4-FFF2-40B4-BE49-F238E27FC236}">
                <a16:creationId xmlns:a16="http://schemas.microsoft.com/office/drawing/2014/main" id="{71FE2E01-FD71-449B-9777-9D3C6B0DE761}"/>
              </a:ext>
            </a:extLst>
          </p:cNvPr>
          <p:cNvSpPr txBox="1"/>
          <p:nvPr/>
        </p:nvSpPr>
        <p:spPr>
          <a:xfrm>
            <a:off x="8731191" y="1451793"/>
            <a:ext cx="2906673" cy="4888518"/>
          </a:xfrm>
          <a:prstGeom prst="rect">
            <a:avLst/>
          </a:prstGeom>
          <a:solidFill>
            <a:srgbClr val="3BB2B3"/>
          </a:solidFill>
        </p:spPr>
        <p:txBody>
          <a:bodyPr wrap="square" rtlCol="0">
            <a:spAutoFit/>
          </a:bodyPr>
          <a:lstStyle/>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Joy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Sadness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Surprise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Anger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Fear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Contempt   </a:t>
            </a:r>
          </a:p>
          <a:p>
            <a:pPr marL="0" marR="0" lvl="0" indent="0" algn="ctr" defTabSz="914400" rtl="0" eaLnBrk="1" fontAlgn="auto" latinLnBrk="0" hangingPunct="1">
              <a:lnSpc>
                <a:spcPts val="3840"/>
              </a:lnSpc>
              <a:spcBef>
                <a:spcPts val="0"/>
              </a:spcBef>
              <a:spcAft>
                <a:spcPts val="180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 Disgust </a:t>
            </a:r>
          </a:p>
        </p:txBody>
      </p:sp>
      <p:pic>
        <p:nvPicPr>
          <p:cNvPr id="2" name="Picture 1" descr="7 pictures of the same woman making different facial expressions. In the first she is pressing her lips together hard, her eyes are narrowed and her eyebrows pulled together. In the second her mouth is slightly open and her nose in wrinkled. In the third, her eyebrows are raised, her face looks tense, her mouth is open and her eyes are wide. In the fourth, her eyebrows are raised, her eyes wide, her mouth open but her face is relaxed. In the fifth she is smiling. In the sixth her mouth is closed and the corners turned down, her eyelids heavy and her eyebrows pulled together. In the seventh, her mouth is closed but one corner is raised slightly. ">
            <a:extLst>
              <a:ext uri="{FF2B5EF4-FFF2-40B4-BE49-F238E27FC236}">
                <a16:creationId xmlns:a16="http://schemas.microsoft.com/office/drawing/2014/main" id="{11FF11E3-15EB-42B3-8C38-954941255B9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3518" b="96817" l="1674" r="96444">
                        <a14:foregroundMark x1="15481" y1="93300" x2="23013" y2="94137"/>
                        <a14:foregroundMark x1="48745" y1="68174" x2="48745" y2="68174"/>
                        <a14:foregroundMark x1="47803" y1="59966" x2="49268" y2="77387"/>
                        <a14:foregroundMark x1="57845" y1="59631" x2="57322" y2="85595"/>
                        <a14:foregroundMark x1="57531" y1="95645" x2="40377" y2="91457"/>
                        <a14:foregroundMark x1="40377" y1="88945" x2="41213" y2="63819"/>
                        <a14:foregroundMark x1="41213" y1="63819" x2="45607" y2="56449"/>
                        <a14:foregroundMark x1="45607" y1="56449" x2="49477" y2="54941"/>
                        <a14:foregroundMark x1="87971" y1="96985" x2="78661" y2="90787"/>
                        <a14:foregroundMark x1="78661" y1="90787" x2="70607" y2="76047"/>
                        <a14:foregroundMark x1="70607" y1="76047" x2="71444" y2="63484"/>
                        <a14:foregroundMark x1="71444" y1="63484" x2="79079" y2="61139"/>
                        <a14:foregroundMark x1="79079" y1="61139" x2="83473" y2="80737"/>
                        <a14:foregroundMark x1="80753" y1="94807" x2="69247" y2="93802"/>
                        <a14:foregroundMark x1="92992" y1="44054" x2="85146" y2="36348"/>
                        <a14:foregroundMark x1="85146" y1="36348" x2="81381" y2="22948"/>
                        <a14:foregroundMark x1="81381" y1="22948" x2="91946" y2="8375"/>
                        <a14:foregroundMark x1="91946" y1="8375" x2="98222" y2="20268"/>
                        <a14:foregroundMark x1="98222" y1="20268" x2="94351" y2="31491"/>
                        <a14:foregroundMark x1="94351" y1="31491" x2="94038" y2="31826"/>
                        <a14:foregroundMark x1="92782" y1="42714" x2="82008" y2="41709"/>
                        <a14:foregroundMark x1="95502" y1="41541" x2="75418" y2="38023"/>
                        <a14:foregroundMark x1="96653" y1="3518" x2="82950" y2="4355"/>
                        <a14:foregroundMark x1="71025" y1="45561" x2="58054" y2="43886"/>
                        <a14:foregroundMark x1="44770" y1="41709" x2="27197" y2="40536"/>
                        <a14:foregroundMark x1="20084" y1="42881" x2="3661" y2="38861"/>
                        <a14:foregroundMark x1="16632" y1="24456" x2="12238" y2="16080"/>
                        <a14:foregroundMark x1="20084" y1="34841" x2="14540" y2="27136"/>
                        <a14:foregroundMark x1="14540" y1="27136" x2="11088" y2="18928"/>
                        <a14:foregroundMark x1="2301" y1="27136" x2="3138" y2="15243"/>
                        <a14:foregroundMark x1="22280" y1="95310" x2="28661" y2="95645"/>
                        <a14:foregroundMark x1="44770" y1="30151" x2="46548" y2="39531"/>
                        <a14:foregroundMark x1="47803" y1="28308" x2="48222" y2="33836"/>
                        <a14:backgroundMark x1="75105" y1="39531" x2="75209" y2="34171"/>
                        <a14:backgroundMark x1="74895" y1="41541" x2="74163" y2="37186"/>
                        <a14:backgroundMark x1="74895" y1="40536" x2="75105" y2="37353"/>
                        <a14:backgroundMark x1="75418" y1="41206" x2="75105" y2="36013"/>
                        <a14:backgroundMark x1="75732" y1="38861" x2="75732" y2="36181"/>
                        <a14:backgroundMark x1="1255" y1="36181" x2="1464" y2="30988"/>
                        <a14:backgroundMark x1="1255" y1="37353" x2="1464" y2="34841"/>
                      </a14:backgroundRemoval>
                    </a14:imgEffect>
                  </a14:imgLayer>
                </a14:imgProps>
              </a:ext>
              <a:ext uri="{28A0092B-C50C-407E-A947-70E740481C1C}">
                <a14:useLocalDpi xmlns:a14="http://schemas.microsoft.com/office/drawing/2010/main"/>
              </a:ext>
            </a:extLst>
          </a:blip>
          <a:srcRect/>
          <a:stretch/>
        </p:blipFill>
        <p:spPr>
          <a:xfrm>
            <a:off x="554135" y="1584048"/>
            <a:ext cx="7829894" cy="4888518"/>
          </a:xfrm>
          <a:prstGeom prst="rect">
            <a:avLst/>
          </a:prstGeom>
        </p:spPr>
      </p:pic>
      <p:sp>
        <p:nvSpPr>
          <p:cNvPr id="3" name="Rectangle 2">
            <a:extLst>
              <a:ext uri="{FF2B5EF4-FFF2-40B4-BE49-F238E27FC236}">
                <a16:creationId xmlns:a16="http://schemas.microsoft.com/office/drawing/2014/main" id="{96BFC001-C668-8259-95B8-E83831CBC28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7166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Optional 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Rectangle 2">
            <a:extLst>
              <a:ext uri="{FF2B5EF4-FFF2-40B4-BE49-F238E27FC236}">
                <a16:creationId xmlns:a16="http://schemas.microsoft.com/office/drawing/2014/main" id="{74CC6C58-88A4-AA1B-1660-2DB1F31447B0}"/>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4433BF6-B9FF-C9B4-EA17-52EA5799F02B}"/>
              </a:ext>
            </a:extLst>
          </p:cNvPr>
          <p:cNvSpPr txBox="1"/>
          <p:nvPr/>
        </p:nvSpPr>
        <p:spPr>
          <a:xfrm>
            <a:off x="985277" y="2395580"/>
            <a:ext cx="10481734" cy="1277273"/>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Emotion words </a:t>
            </a:r>
          </a:p>
          <a:p>
            <a:pPr>
              <a:spcAft>
                <a:spcPts val="600"/>
              </a:spcAft>
            </a:pPr>
            <a:r>
              <a:rPr lang="en-GB" sz="3000" dirty="0">
                <a:latin typeface="Verdana" panose="020B0604030504040204" pitchFamily="34" charset="0"/>
                <a:ea typeface="Verdana" panose="020B0604030504040204" pitchFamily="34" charset="0"/>
              </a:rPr>
              <a:t>Match the micro-expressions to the emotion words. </a:t>
            </a:r>
            <a:endParaRPr lang="en-GB" sz="3200" dirty="0"/>
          </a:p>
        </p:txBody>
      </p:sp>
      <p:sp>
        <p:nvSpPr>
          <p:cNvPr id="2" name="TextBox 1">
            <a:extLst>
              <a:ext uri="{FF2B5EF4-FFF2-40B4-BE49-F238E27FC236}">
                <a16:creationId xmlns:a16="http://schemas.microsoft.com/office/drawing/2014/main" id="{1F9B1C8B-061C-8D77-0C2C-BFC3CB084C35}"/>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2b)</a:t>
            </a:r>
          </a:p>
        </p:txBody>
      </p:sp>
    </p:spTree>
    <p:extLst>
      <p:ext uri="{BB962C8B-B14F-4D97-AF65-F5344CB8AC3E}">
        <p14:creationId xmlns:p14="http://schemas.microsoft.com/office/powerpoint/2010/main" val="324764962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pic>
        <p:nvPicPr>
          <p:cNvPr id="6" name="Picture 5" descr="A circular chart with different coloured segments. It has three layers starting from the centre, each divided into different emotion words within their colour segment.  ">
            <a:extLst>
              <a:ext uri="{FF2B5EF4-FFF2-40B4-BE49-F238E27FC236}">
                <a16:creationId xmlns:a16="http://schemas.microsoft.com/office/drawing/2014/main" id="{351FEB35-4CA5-496D-9466-AC60EF0FE0D4}"/>
              </a:ext>
            </a:extLst>
          </p:cNvPr>
          <p:cNvPicPr/>
          <p:nvPr/>
        </p:nvPicPr>
        <p:blipFill>
          <a:blip r:embed="rId3">
            <a:extLst>
              <a:ext uri="{BEBA8EAE-BF5A-486C-A8C5-ECC9F3942E4B}">
                <a14:imgProps xmlns:a14="http://schemas.microsoft.com/office/drawing/2010/main">
                  <a14:imgLayer r:embed="rId4">
                    <a14:imgEffect>
                      <a14:backgroundRemoval t="3628" b="97461" l="5150" r="94611">
                        <a14:foregroundMark x1="9581" y1="72430" x2="5389" y2="46917"/>
                        <a14:foregroundMark x1="5389" y1="46917" x2="7425" y2="37606"/>
                        <a14:foregroundMark x1="31856" y1="10399" x2="57844" y2="8585"/>
                        <a14:foregroundMark x1="57844" y1="8585" x2="61916" y2="8827"/>
                        <a14:foregroundMark x1="40359" y1="6530" x2="53653" y2="3628"/>
                        <a14:foregroundMark x1="87904" y1="25635" x2="95329" y2="55139"/>
                        <a14:foregroundMark x1="95329" y1="55139" x2="89940" y2="62757"/>
                        <a14:foregroundMark x1="89940" y1="62757" x2="89940" y2="62757"/>
                        <a14:foregroundMark x1="85150" y1="29021" x2="89461" y2="48126"/>
                        <a14:foregroundMark x1="89461" y1="48126" x2="85150" y2="66989"/>
                        <a14:foregroundMark x1="85150" y1="66989" x2="80958" y2="69528"/>
                        <a14:foregroundMark x1="77964" y1="36880" x2="79880" y2="69287"/>
                        <a14:foregroundMark x1="62395" y1="37606" x2="52096" y2="67956"/>
                        <a14:foregroundMark x1="90659" y1="32164" x2="94491" y2="42926"/>
                        <a14:foregroundMark x1="94491" y1="42926" x2="92216" y2="61669"/>
                        <a14:foregroundMark x1="92216" y1="61669" x2="86946" y2="72430"/>
                        <a14:foregroundMark x1="94611" y1="38936" x2="94611" y2="50907"/>
                        <a14:foregroundMark x1="94611" y1="50907" x2="90898" y2="60097"/>
                        <a14:foregroundMark x1="74611" y1="90206" x2="39162" y2="90931"/>
                        <a14:foregroundMark x1="39162" y1="90931" x2="37126" y2="89843"/>
                        <a14:foregroundMark x1="67665" y1="94075" x2="43952" y2="92987"/>
                        <a14:foregroundMark x1="58204" y1="95889" x2="47665" y2="97461"/>
                      </a14:backgroundRemoval>
                    </a14:imgEffect>
                  </a14:imgLayer>
                </a14:imgProps>
              </a:ext>
            </a:extLst>
          </a:blip>
          <a:stretch>
            <a:fillRect/>
          </a:stretch>
        </p:blipFill>
        <p:spPr>
          <a:xfrm>
            <a:off x="6479432" y="902638"/>
            <a:ext cx="5712568" cy="5464175"/>
          </a:xfrm>
          <a:prstGeom prst="rect">
            <a:avLst/>
          </a:prstGeom>
        </p:spPr>
      </p:pic>
      <p:sp>
        <p:nvSpPr>
          <p:cNvPr id="2" name="Rectangle 1">
            <a:extLst>
              <a:ext uri="{FF2B5EF4-FFF2-40B4-BE49-F238E27FC236}">
                <a16:creationId xmlns:a16="http://schemas.microsoft.com/office/drawing/2014/main" id="{95F46BDB-E910-749A-94A5-692A549C5129}"/>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BF1D9D7-9775-9FC8-C128-0EF7B284C704}"/>
              </a:ext>
            </a:extLst>
          </p:cNvPr>
          <p:cNvSpPr>
            <a:spLocks noChangeArrowheads="1"/>
          </p:cNvSpPr>
          <p:nvPr/>
        </p:nvSpPr>
        <p:spPr bwMode="auto">
          <a:xfrm>
            <a:off x="357324" y="1405831"/>
            <a:ext cx="5997177" cy="33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indent="-685800" fontAlgn="base">
              <a:lnSpc>
                <a:spcPts val="3360"/>
              </a:lnSpc>
              <a:spcBef>
                <a:spcPct val="0"/>
              </a:spcBef>
              <a:spcAft>
                <a:spcPts val="1800"/>
              </a:spcAft>
              <a:defRPr/>
            </a:pPr>
            <a:r>
              <a:rPr lang="en-GB" altLang="en-US" dirty="0">
                <a:latin typeface="Verdana" panose="020B0604030504040204" pitchFamily="34" charset="0"/>
              </a:rPr>
              <a:t>A tool to help identify and communicate our emotions. </a:t>
            </a:r>
          </a:p>
          <a:p>
            <a:pPr marL="685800" indent="-685800" fontAlgn="base">
              <a:lnSpc>
                <a:spcPts val="3360"/>
              </a:lnSpc>
              <a:spcBef>
                <a:spcPct val="0"/>
              </a:spcBef>
              <a:spcAft>
                <a:spcPts val="1800"/>
              </a:spcAft>
              <a:defRPr/>
            </a:pPr>
            <a:r>
              <a:rPr lang="en-GB" altLang="en-US" dirty="0">
                <a:latin typeface="Verdana" panose="020B0604030504040204" pitchFamily="34" charset="0"/>
              </a:rPr>
              <a:t>Identifying emotions accurately helps us understand what they are telling us and what we need.  </a:t>
            </a:r>
          </a:p>
        </p:txBody>
      </p:sp>
      <p:sp>
        <p:nvSpPr>
          <p:cNvPr id="4" name="Rectangle 2">
            <a:extLst>
              <a:ext uri="{FF2B5EF4-FFF2-40B4-BE49-F238E27FC236}">
                <a16:creationId xmlns:a16="http://schemas.microsoft.com/office/drawing/2014/main" id="{1218CF0E-DEFE-4876-EE67-7FF57E74CC32}"/>
              </a:ext>
            </a:extLst>
          </p:cNvPr>
          <p:cNvSpPr>
            <a:spLocks noChangeArrowheads="1"/>
          </p:cNvSpPr>
          <p:nvPr/>
        </p:nvSpPr>
        <p:spPr bwMode="auto">
          <a:xfrm>
            <a:off x="1202515" y="-603389"/>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BB2B3"/>
                </a:solidFill>
                <a:latin typeface="Verdana" panose="020B0604030504040204" pitchFamily="34" charset="0"/>
              </a:rPr>
              <a:t>The Feelings Wheel</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8" name="Rectangle 7">
            <a:extLst>
              <a:ext uri="{FF2B5EF4-FFF2-40B4-BE49-F238E27FC236}">
                <a16:creationId xmlns:a16="http://schemas.microsoft.com/office/drawing/2014/main" id="{F8648FB1-49B8-59A5-FC3E-F60E632136F1}"/>
              </a:ext>
            </a:extLst>
          </p:cNvPr>
          <p:cNvSpPr>
            <a:spLocks noChangeArrowheads="1"/>
          </p:cNvSpPr>
          <p:nvPr/>
        </p:nvSpPr>
        <p:spPr bwMode="auto">
          <a:xfrm>
            <a:off x="680340" y="5183842"/>
            <a:ext cx="59971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ts val="1200"/>
              </a:spcAft>
              <a:buNone/>
              <a:defRPr/>
            </a:pPr>
            <a:r>
              <a:rPr lang="en-GB" altLang="en-US" sz="3200" b="1" dirty="0">
                <a:solidFill>
                  <a:srgbClr val="2E8E8E"/>
                </a:solidFill>
                <a:latin typeface="Verdana" panose="020B0604030504040204" pitchFamily="34" charset="0"/>
              </a:rPr>
              <a:t>Are there any words you don’t know?</a:t>
            </a:r>
            <a:r>
              <a:rPr lang="en-GB" altLang="en-US" sz="3200" b="1" dirty="0">
                <a:solidFill>
                  <a:prstClr val="white"/>
                </a:solidFill>
                <a:latin typeface="Verdana" panose="020B0604030504040204" pitchFamily="34" charset="0"/>
              </a:rPr>
              <a:t>?</a:t>
            </a:r>
          </a:p>
        </p:txBody>
      </p:sp>
    </p:spTree>
    <p:extLst>
      <p:ext uri="{BB962C8B-B14F-4D97-AF65-F5344CB8AC3E}">
        <p14:creationId xmlns:p14="http://schemas.microsoft.com/office/powerpoint/2010/main" val="109881753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AE7B56F-C979-40F9-9E75-BA86503B7050}"/>
              </a:ext>
            </a:extLst>
          </p:cNvPr>
          <p:cNvSpPr>
            <a:spLocks noChangeArrowheads="1"/>
          </p:cNvSpPr>
          <p:nvPr/>
        </p:nvSpPr>
        <p:spPr bwMode="auto">
          <a:xfrm>
            <a:off x="0" y="375216"/>
            <a:ext cx="12192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2E8E8E"/>
                </a:solidFill>
                <a:latin typeface="Verdana" panose="020B0604030504040204" pitchFamily="34" charset="0"/>
              </a:rPr>
              <a:t>Why are Emotions Important?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400" b="1" dirty="0">
              <a:solidFill>
                <a:prstClr val="white"/>
              </a:solidFill>
              <a:latin typeface="Verdana" panose="020B0604030504040204" pitchFamily="34" charset="0"/>
            </a:endParaRPr>
          </a:p>
        </p:txBody>
      </p:sp>
      <p:sp>
        <p:nvSpPr>
          <p:cNvPr id="5" name="Rectangle 2">
            <a:extLst>
              <a:ext uri="{FF2B5EF4-FFF2-40B4-BE49-F238E27FC236}">
                <a16:creationId xmlns:a16="http://schemas.microsoft.com/office/drawing/2014/main" id="{426458B0-F7DA-4C94-8D55-297748972000}"/>
              </a:ext>
            </a:extLst>
          </p:cNvPr>
          <p:cNvSpPr>
            <a:spLocks noChangeArrowheads="1"/>
          </p:cNvSpPr>
          <p:nvPr/>
        </p:nvSpPr>
        <p:spPr bwMode="auto">
          <a:xfrm>
            <a:off x="1059640" y="1975654"/>
            <a:ext cx="978697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fontAlgn="base">
              <a:lnSpc>
                <a:spcPct val="100000"/>
              </a:lnSpc>
              <a:spcBef>
                <a:spcPct val="0"/>
              </a:spcBef>
              <a:spcAft>
                <a:spcPct val="0"/>
              </a:spcAft>
              <a:defRPr/>
            </a:pPr>
            <a:r>
              <a:rPr lang="en-GB" altLang="en-US" dirty="0">
                <a:latin typeface="Verdana" panose="020B0604030504040204" pitchFamily="34" charset="0"/>
              </a:rPr>
              <a:t>Emotions carry information to the brain, like messages. Often, they are making us aware of a need that is not being met.</a:t>
            </a:r>
          </a:p>
          <a:p>
            <a:pPr marL="571500" indent="-571500" fontAlgn="base">
              <a:lnSpc>
                <a:spcPct val="100000"/>
              </a:lnSpc>
              <a:spcBef>
                <a:spcPct val="0"/>
              </a:spcBef>
              <a:spcAft>
                <a:spcPct val="0"/>
              </a:spcAft>
              <a:defRPr/>
            </a:pPr>
            <a:endParaRPr lang="en-GB" altLang="en-US" dirty="0">
              <a:latin typeface="Verdana" panose="020B0604030504040204" pitchFamily="34" charset="0"/>
            </a:endParaRPr>
          </a:p>
          <a:p>
            <a:pPr marL="571500" indent="-571500" fontAlgn="base">
              <a:lnSpc>
                <a:spcPct val="100000"/>
              </a:lnSpc>
              <a:spcBef>
                <a:spcPct val="0"/>
              </a:spcBef>
              <a:spcAft>
                <a:spcPct val="0"/>
              </a:spcAft>
              <a:defRPr/>
            </a:pPr>
            <a:r>
              <a:rPr lang="en-GB" altLang="en-US" dirty="0">
                <a:latin typeface="Verdana" panose="020B0604030504040204" pitchFamily="34" charset="0"/>
              </a:rPr>
              <a:t>Emotions make us aware of what is important to us in a situation and help guide our actions and decision making.</a:t>
            </a:r>
          </a:p>
          <a:p>
            <a:pPr fontAlgn="base">
              <a:lnSpc>
                <a:spcPct val="100000"/>
              </a:lnSpc>
              <a:spcBef>
                <a:spcPct val="0"/>
              </a:spcBef>
              <a:spcAft>
                <a:spcPct val="0"/>
              </a:spcAft>
              <a:buNone/>
              <a:defRPr/>
            </a:pPr>
            <a:endParaRPr lang="en-GB" altLang="en-US" dirty="0">
              <a:solidFill>
                <a:prstClr val="white"/>
              </a:solidFill>
              <a:latin typeface="Verdana" panose="020B0604030504040204" pitchFamily="34" charset="0"/>
            </a:endParaRPr>
          </a:p>
        </p:txBody>
      </p:sp>
      <p:sp>
        <p:nvSpPr>
          <p:cNvPr id="2" name="Rectangle 1">
            <a:extLst>
              <a:ext uri="{FF2B5EF4-FFF2-40B4-BE49-F238E27FC236}">
                <a16:creationId xmlns:a16="http://schemas.microsoft.com/office/drawing/2014/main" id="{6DD6B24F-687B-53BC-51AA-817FF7682105}"/>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8075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2" name="Rectangle 2">
            <a:extLst>
              <a:ext uri="{FF2B5EF4-FFF2-40B4-BE49-F238E27FC236}">
                <a16:creationId xmlns:a16="http://schemas.microsoft.com/office/drawing/2014/main" id="{BCC5D118-0474-8E32-ABA0-F716C5CFE907}"/>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TextBox 2">
            <a:extLst>
              <a:ext uri="{FF2B5EF4-FFF2-40B4-BE49-F238E27FC236}">
                <a16:creationId xmlns:a16="http://schemas.microsoft.com/office/drawing/2014/main" id="{ABF7E965-D80C-473C-3394-357886310684}"/>
              </a:ext>
            </a:extLst>
          </p:cNvPr>
          <p:cNvSpPr txBox="1"/>
          <p:nvPr/>
        </p:nvSpPr>
        <p:spPr>
          <a:xfrm>
            <a:off x="985277" y="2395580"/>
            <a:ext cx="10481734" cy="2169825"/>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Messages to the Brain</a:t>
            </a:r>
          </a:p>
          <a:p>
            <a:pPr>
              <a:spcAft>
                <a:spcPts val="600"/>
              </a:spcAft>
            </a:pPr>
            <a:r>
              <a:rPr lang="en-GB" sz="3000" dirty="0">
                <a:latin typeface="Verdana" panose="020B0604030504040204" pitchFamily="34" charset="0"/>
                <a:ea typeface="Verdana" panose="020B0604030504040204" pitchFamily="34" charset="0"/>
              </a:rPr>
              <a:t>Fill in the missing Emotion, Message or Action. What is the emotion telling us and what might we need to do in response? </a:t>
            </a:r>
            <a:endParaRPr lang="en-GB" sz="3200" dirty="0"/>
          </a:p>
        </p:txBody>
      </p:sp>
      <p:sp>
        <p:nvSpPr>
          <p:cNvPr id="7" name="TextBox 6">
            <a:extLst>
              <a:ext uri="{FF2B5EF4-FFF2-40B4-BE49-F238E27FC236}">
                <a16:creationId xmlns:a16="http://schemas.microsoft.com/office/drawing/2014/main" id="{14026B0B-ECEC-28A6-395C-24FCA978D609}"/>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2c)</a:t>
            </a:r>
          </a:p>
        </p:txBody>
      </p:sp>
      <p:sp>
        <p:nvSpPr>
          <p:cNvPr id="10" name="Rectangle 9">
            <a:extLst>
              <a:ext uri="{FF2B5EF4-FFF2-40B4-BE49-F238E27FC236}">
                <a16:creationId xmlns:a16="http://schemas.microsoft.com/office/drawing/2014/main" id="{7FFD1DA8-CD1B-6ADB-4BB1-694A55C7C10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705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pic>
        <p:nvPicPr>
          <p:cNvPr id="3" name="Picture 2" descr="Three rectangles stacked on top of each other representing emotional regulation zones. The top rectangle is red and is labelled under-regulation. The middle is the largest rectangle. It is green and is labelled window of tolerance. The bottom rectangle is blue and is labelled over-regulation. There are arrows between the rectangles to show that we can move in and out of the different emotional regulation zones.">
            <a:extLst>
              <a:ext uri="{FF2B5EF4-FFF2-40B4-BE49-F238E27FC236}">
                <a16:creationId xmlns:a16="http://schemas.microsoft.com/office/drawing/2014/main" id="{B0ECF07B-5A0A-4701-98F3-9386128C9A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645" y="1137080"/>
            <a:ext cx="6243574" cy="4997236"/>
          </a:xfrm>
          <a:prstGeom prst="rect">
            <a:avLst/>
          </a:prstGeom>
        </p:spPr>
      </p:pic>
      <p:sp>
        <p:nvSpPr>
          <p:cNvPr id="6" name="Rectangle 2">
            <a:extLst>
              <a:ext uri="{FF2B5EF4-FFF2-40B4-BE49-F238E27FC236}">
                <a16:creationId xmlns:a16="http://schemas.microsoft.com/office/drawing/2014/main" id="{F41C1D30-5C89-43C9-9907-FD747AE7FAA7}"/>
              </a:ext>
            </a:extLst>
          </p:cNvPr>
          <p:cNvSpPr>
            <a:spLocks noChangeArrowheads="1"/>
          </p:cNvSpPr>
          <p:nvPr/>
        </p:nvSpPr>
        <p:spPr bwMode="auto">
          <a:xfrm>
            <a:off x="7045266" y="563560"/>
            <a:ext cx="5000348"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latin typeface="Verdana" panose="020B0604030504040204" pitchFamily="34" charset="0"/>
            </a:endParaRPr>
          </a:p>
          <a:p>
            <a:pPr marL="342900" indent="-342900" fontAlgn="base">
              <a:lnSpc>
                <a:spcPct val="100000"/>
              </a:lnSpc>
              <a:spcBef>
                <a:spcPct val="0"/>
              </a:spcBef>
              <a:spcAft>
                <a:spcPct val="0"/>
              </a:spcAft>
              <a:defRPr/>
            </a:pPr>
            <a:r>
              <a:rPr lang="en-GB" altLang="en-US" dirty="0">
                <a:latin typeface="Verdana" panose="020B0604030504040204" pitchFamily="34" charset="0"/>
              </a:rPr>
              <a:t>When we are in our green zone, we feel able to cope with our emotions.</a:t>
            </a:r>
          </a:p>
          <a:p>
            <a:pPr marL="342900" indent="-342900" fontAlgn="base">
              <a:lnSpc>
                <a:spcPct val="100000"/>
              </a:lnSpc>
              <a:spcBef>
                <a:spcPct val="0"/>
              </a:spcBef>
              <a:spcAft>
                <a:spcPct val="0"/>
              </a:spcAft>
              <a:defRPr/>
            </a:pPr>
            <a:endParaRPr lang="en-GB" altLang="en-US" dirty="0">
              <a:latin typeface="Verdana" panose="020B0604030504040204" pitchFamily="34" charset="0"/>
            </a:endParaRPr>
          </a:p>
          <a:p>
            <a:pPr marL="342900" indent="-342900" fontAlgn="base">
              <a:lnSpc>
                <a:spcPct val="100000"/>
              </a:lnSpc>
              <a:spcBef>
                <a:spcPct val="0"/>
              </a:spcBef>
              <a:spcAft>
                <a:spcPct val="0"/>
              </a:spcAft>
              <a:defRPr/>
            </a:pPr>
            <a:r>
              <a:rPr lang="en-GB" altLang="en-US" dirty="0">
                <a:latin typeface="Verdana" panose="020B0604030504040204" pitchFamily="34" charset="0"/>
              </a:rPr>
              <a:t>Our window of tolerance can grow and shrink depending on who we are with, our past experiences, and what’s going on in our life</a:t>
            </a:r>
            <a:endParaRPr lang="en-GB" altLang="en-US" b="1" dirty="0">
              <a:latin typeface="Verdana" panose="020B0604030504040204" pitchFamily="34" charset="0"/>
            </a:endParaRPr>
          </a:p>
        </p:txBody>
      </p:sp>
      <p:sp>
        <p:nvSpPr>
          <p:cNvPr id="7" name="Rectangle 2">
            <a:extLst>
              <a:ext uri="{FF2B5EF4-FFF2-40B4-BE49-F238E27FC236}">
                <a16:creationId xmlns:a16="http://schemas.microsoft.com/office/drawing/2014/main" id="{46A5667B-10BB-4389-9B13-6C132501880A}"/>
              </a:ext>
            </a:extLst>
          </p:cNvPr>
          <p:cNvSpPr>
            <a:spLocks noChangeArrowheads="1"/>
          </p:cNvSpPr>
          <p:nvPr/>
        </p:nvSpPr>
        <p:spPr bwMode="auto">
          <a:xfrm>
            <a:off x="1509595" y="102199"/>
            <a:ext cx="105360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BB2B3"/>
                </a:solidFill>
                <a:latin typeface="Verdana" panose="020B0604030504040204" pitchFamily="34" charset="0"/>
              </a:rPr>
              <a:t>Window of Tolerance</a:t>
            </a:r>
          </a:p>
        </p:txBody>
      </p:sp>
      <p:sp>
        <p:nvSpPr>
          <p:cNvPr id="2" name="Rectangle 1">
            <a:extLst>
              <a:ext uri="{FF2B5EF4-FFF2-40B4-BE49-F238E27FC236}">
                <a16:creationId xmlns:a16="http://schemas.microsoft.com/office/drawing/2014/main" id="{D216CD2F-845A-BBAD-E39D-7CE0C286549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90076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6B4CCF-B221-45B5-8FC6-437D0AF7686C}"/>
              </a:ext>
            </a:extLst>
          </p:cNvPr>
          <p:cNvSpPr/>
          <p:nvPr/>
        </p:nvSpPr>
        <p:spPr>
          <a:xfrm>
            <a:off x="783167" y="2325127"/>
            <a:ext cx="4326466" cy="3191932"/>
          </a:xfrm>
          <a:prstGeom prst="roundRect">
            <a:avLst/>
          </a:prstGeom>
          <a:solidFill>
            <a:srgbClr val="3BB2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Verdana" panose="020B0604030504040204" pitchFamily="34" charset="0"/>
                <a:ea typeface="Verdana" panose="020B0604030504040204" pitchFamily="34" charset="0"/>
              </a:rPr>
              <a:t>Anger</a:t>
            </a:r>
            <a:r>
              <a:rPr lang="en-GB" sz="4800" b="1" dirty="0">
                <a:latin typeface="Verdana" panose="020B0604030504040204" pitchFamily="34" charset="0"/>
                <a:ea typeface="Verdana" panose="020B0604030504040204" pitchFamily="34" charset="0"/>
              </a:rPr>
              <a:t> </a:t>
            </a:r>
          </a:p>
          <a:p>
            <a:pPr algn="ctr"/>
            <a:endParaRPr lang="en-GB" sz="2400" b="1" dirty="0">
              <a:latin typeface="Verdana" panose="020B0604030504040204" pitchFamily="34" charset="0"/>
              <a:ea typeface="Verdana" panose="020B0604030504040204" pitchFamily="34" charset="0"/>
            </a:endParaRPr>
          </a:p>
          <a:p>
            <a:pPr algn="ctr"/>
            <a:r>
              <a:rPr lang="en-GB" sz="2400" dirty="0">
                <a:solidFill>
                  <a:schemeClr val="tx1"/>
                </a:solidFill>
                <a:latin typeface="Verdana" panose="020B0604030504040204" pitchFamily="34" charset="0"/>
                <a:ea typeface="Verdana" panose="020B0604030504040204" pitchFamily="34" charset="0"/>
              </a:rPr>
              <a:t>A healthy emotion that we can choose to release and express in a positive way   </a:t>
            </a:r>
          </a:p>
        </p:txBody>
      </p:sp>
      <p:sp>
        <p:nvSpPr>
          <p:cNvPr id="7" name="Rectangle: Rounded Corners 6">
            <a:extLst>
              <a:ext uri="{FF2B5EF4-FFF2-40B4-BE49-F238E27FC236}">
                <a16:creationId xmlns:a16="http://schemas.microsoft.com/office/drawing/2014/main" id="{F3DAB2C5-3345-46E6-AC80-396F80771CA5}"/>
              </a:ext>
            </a:extLst>
          </p:cNvPr>
          <p:cNvSpPr/>
          <p:nvPr/>
        </p:nvSpPr>
        <p:spPr>
          <a:xfrm>
            <a:off x="7310966" y="2325127"/>
            <a:ext cx="4326467" cy="3191932"/>
          </a:xfrm>
          <a:prstGeom prst="roundRect">
            <a:avLst/>
          </a:prstGeom>
          <a:solidFill>
            <a:srgbClr val="E4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Verdana" panose="020B0604030504040204" pitchFamily="34" charset="0"/>
                <a:ea typeface="Verdana" panose="020B0604030504040204" pitchFamily="34" charset="0"/>
              </a:rPr>
              <a:t>Aggression</a:t>
            </a:r>
          </a:p>
          <a:p>
            <a:pPr algn="ctr"/>
            <a:endParaRPr lang="en-GB" sz="2800" b="1" dirty="0">
              <a:latin typeface="Verdana" panose="020B0604030504040204" pitchFamily="34" charset="0"/>
              <a:ea typeface="Verdana" panose="020B0604030504040204" pitchFamily="34" charset="0"/>
            </a:endParaRPr>
          </a:p>
          <a:p>
            <a:pPr algn="ctr"/>
            <a:r>
              <a:rPr lang="en-GB" sz="2400" dirty="0">
                <a:solidFill>
                  <a:schemeClr val="tx1"/>
                </a:solidFill>
                <a:latin typeface="Verdana" panose="020B0604030504040204" pitchFamily="34" charset="0"/>
                <a:ea typeface="Verdana" panose="020B0604030504040204" pitchFamily="34" charset="0"/>
              </a:rPr>
              <a:t>An unhelpful behaviour that can come from anger, often involving force or violence.</a:t>
            </a:r>
          </a:p>
        </p:txBody>
      </p:sp>
      <p:sp>
        <p:nvSpPr>
          <p:cNvPr id="6" name="TextBox 5">
            <a:extLst>
              <a:ext uri="{FF2B5EF4-FFF2-40B4-BE49-F238E27FC236}">
                <a16:creationId xmlns:a16="http://schemas.microsoft.com/office/drawing/2014/main" id="{389FBE43-4F41-4DD0-BFAE-5FCFF14DCD20}"/>
              </a:ext>
            </a:extLst>
          </p:cNvPr>
          <p:cNvSpPr txBox="1"/>
          <p:nvPr/>
        </p:nvSpPr>
        <p:spPr>
          <a:xfrm>
            <a:off x="5761566" y="3704330"/>
            <a:ext cx="897467" cy="646331"/>
          </a:xfrm>
          <a:prstGeom prst="rect">
            <a:avLst/>
          </a:prstGeom>
          <a:noFill/>
        </p:spPr>
        <p:txBody>
          <a:bodyPr wrap="square" rtlCol="0">
            <a:spAutoFit/>
          </a:bodyPr>
          <a:lstStyle/>
          <a:p>
            <a:r>
              <a:rPr lang="en-GB" sz="3600" b="1" dirty="0">
                <a:latin typeface="Verdana" panose="020B0604030504040204" pitchFamily="34" charset="0"/>
                <a:ea typeface="Verdana" panose="020B0604030504040204" pitchFamily="34" charset="0"/>
              </a:rPr>
              <a:t>VS</a:t>
            </a:r>
          </a:p>
        </p:txBody>
      </p:sp>
      <p:sp>
        <p:nvSpPr>
          <p:cNvPr id="3" name="Rectangle 2">
            <a:extLst>
              <a:ext uri="{FF2B5EF4-FFF2-40B4-BE49-F238E27FC236}">
                <a16:creationId xmlns:a16="http://schemas.microsoft.com/office/drawing/2014/main" id="{D4716706-E2AA-3051-7FE2-F05A7947F250}"/>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D608405E-2CED-97F2-A58A-DDDDF899AC8B}"/>
              </a:ext>
            </a:extLst>
          </p:cNvPr>
          <p:cNvSpPr>
            <a:spLocks noChangeArrowheads="1"/>
          </p:cNvSpPr>
          <p:nvPr/>
        </p:nvSpPr>
        <p:spPr bwMode="auto">
          <a:xfrm>
            <a:off x="1101414" y="528702"/>
            <a:ext cx="105360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BB2B3"/>
                </a:solidFill>
                <a:latin typeface="Verdana" panose="020B0604030504040204" pitchFamily="34" charset="0"/>
              </a:rPr>
              <a:t>Emotions and Behaviour</a:t>
            </a:r>
          </a:p>
        </p:txBody>
      </p:sp>
    </p:spTree>
    <p:extLst>
      <p:ext uri="{BB962C8B-B14F-4D97-AF65-F5344CB8AC3E}">
        <p14:creationId xmlns:p14="http://schemas.microsoft.com/office/powerpoint/2010/main" val="380909738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Learning Objectives:</a:t>
            </a:r>
          </a:p>
        </p:txBody>
      </p:sp>
      <p:sp>
        <p:nvSpPr>
          <p:cNvPr id="5" name="Rectangle 4">
            <a:extLst>
              <a:ext uri="{FF2B5EF4-FFF2-40B4-BE49-F238E27FC236}">
                <a16:creationId xmlns:a16="http://schemas.microsoft.com/office/drawing/2014/main" id="{2630ED75-5EF5-AAE0-9F61-69B83BDE9E9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D9868B-8D7D-E944-B56E-52227A5CCEFD}"/>
              </a:ext>
            </a:extLst>
          </p:cNvPr>
          <p:cNvSpPr txBox="1"/>
          <p:nvPr/>
        </p:nvSpPr>
        <p:spPr>
          <a:xfrm>
            <a:off x="684355" y="1563610"/>
            <a:ext cx="10608485" cy="4449616"/>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Name the three elements that make up an emotion</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R</a:t>
            </a:r>
            <a:r>
              <a:rPr kumimoji="0" lang="en-GB" sz="28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ecognise</a:t>
            </a: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emotions in yourself and others</a:t>
            </a:r>
            <a:endParaRPr lang="en-GB" sz="2800" dirty="0">
              <a:latin typeface="Verdana" panose="020B0604030504040204" pitchFamily="34" charset="0"/>
              <a:ea typeface="Verdana" panose="020B0604030504040204" pitchFamily="34" charset="0"/>
            </a:endParaRP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Explain why emotions are important</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Describe the</a:t>
            </a:r>
            <a:r>
              <a:rPr lang="en-GB" sz="2800" dirty="0">
                <a:latin typeface="Verdana" panose="020B0604030504040204" pitchFamily="34" charset="0"/>
                <a:ea typeface="Verdana" panose="020B0604030504040204" pitchFamily="34" charset="0"/>
              </a:rPr>
              <a:t> window of tolerance </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Name the 5 stages of the emotional arousal cycle </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State the difference between primary and secondary </a:t>
            </a:r>
            <a:r>
              <a:rPr kumimoji="0" lang="en-GB"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emotions </a:t>
            </a:r>
          </a:p>
        </p:txBody>
      </p:sp>
    </p:spTree>
    <p:extLst>
      <p:ext uri="{BB962C8B-B14F-4D97-AF65-F5344CB8AC3E}">
        <p14:creationId xmlns:p14="http://schemas.microsoft.com/office/powerpoint/2010/main" val="395234660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C5B2014-612C-4CE1-ACB2-7A8220FA6F3F}"/>
              </a:ext>
            </a:extLst>
          </p:cNvPr>
          <p:cNvSpPr>
            <a:spLocks noChangeArrowheads="1"/>
          </p:cNvSpPr>
          <p:nvPr/>
        </p:nvSpPr>
        <p:spPr bwMode="auto">
          <a:xfrm>
            <a:off x="792973" y="266832"/>
            <a:ext cx="10606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4800" b="1" dirty="0">
                <a:solidFill>
                  <a:srgbClr val="3BB2B3"/>
                </a:solidFill>
                <a:latin typeface="Verdana" panose="020B0604030504040204" pitchFamily="34" charset="0"/>
              </a:rPr>
              <a:t>Emotional Arousal Cycle</a:t>
            </a:r>
          </a:p>
        </p:txBody>
      </p:sp>
      <p:pic>
        <p:nvPicPr>
          <p:cNvPr id="2" name="Picture 1" descr=" A line graph divided into 4 sections. The first section is the trigger phase, where the line begins. The second section is the escalation phase where the line raises. The third section is the crisis phase where the line comes to a peak. the fourth section is the de-escalation phase where the line begins to fall. The fifth section is the depression phase where the line drops below the baseline of the graph. ">
            <a:extLst>
              <a:ext uri="{FF2B5EF4-FFF2-40B4-BE49-F238E27FC236}">
                <a16:creationId xmlns:a16="http://schemas.microsoft.com/office/drawing/2014/main" id="{373BE4C8-9641-4D00-A1E7-06E37B0486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8532" y="1678158"/>
            <a:ext cx="9414933" cy="4241380"/>
          </a:xfrm>
          <a:prstGeom prst="rect">
            <a:avLst/>
          </a:prstGeom>
        </p:spPr>
      </p:pic>
      <p:sp>
        <p:nvSpPr>
          <p:cNvPr id="3" name="Rectangle 2">
            <a:extLst>
              <a:ext uri="{FF2B5EF4-FFF2-40B4-BE49-F238E27FC236}">
                <a16:creationId xmlns:a16="http://schemas.microsoft.com/office/drawing/2014/main" id="{96104D4A-3568-98ED-FE13-7DBF9EB7478B}"/>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8806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2" name="Rectangle 2">
            <a:extLst>
              <a:ext uri="{FF2B5EF4-FFF2-40B4-BE49-F238E27FC236}">
                <a16:creationId xmlns:a16="http://schemas.microsoft.com/office/drawing/2014/main" id="{BCC5D118-0474-8E32-ABA0-F716C5CFE907}"/>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TextBox 2">
            <a:extLst>
              <a:ext uri="{FF2B5EF4-FFF2-40B4-BE49-F238E27FC236}">
                <a16:creationId xmlns:a16="http://schemas.microsoft.com/office/drawing/2014/main" id="{ABF7E965-D80C-473C-3394-357886310684}"/>
              </a:ext>
            </a:extLst>
          </p:cNvPr>
          <p:cNvSpPr txBox="1"/>
          <p:nvPr/>
        </p:nvSpPr>
        <p:spPr>
          <a:xfrm>
            <a:off x="985277" y="2395580"/>
            <a:ext cx="10481734" cy="2169825"/>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Triggers and Warning Signs </a:t>
            </a:r>
          </a:p>
          <a:p>
            <a:pPr>
              <a:spcAft>
                <a:spcPts val="600"/>
              </a:spcAft>
            </a:pPr>
            <a:r>
              <a:rPr lang="en-GB" sz="3000" dirty="0">
                <a:latin typeface="Verdana" panose="020B0604030504040204" pitchFamily="34" charset="0"/>
                <a:ea typeface="Verdana" panose="020B0604030504040204" pitchFamily="34" charset="0"/>
              </a:rPr>
              <a:t>Write done what situations/things cause you to feel frustrated or overwhelmed. Write down how you feel and act in each stage of the Emotional Arousal Cycle.</a:t>
            </a:r>
            <a:endParaRPr lang="en-GB" sz="3200" dirty="0"/>
          </a:p>
        </p:txBody>
      </p:sp>
      <p:sp>
        <p:nvSpPr>
          <p:cNvPr id="7" name="TextBox 6">
            <a:extLst>
              <a:ext uri="{FF2B5EF4-FFF2-40B4-BE49-F238E27FC236}">
                <a16:creationId xmlns:a16="http://schemas.microsoft.com/office/drawing/2014/main" id="{14026B0B-ECEC-28A6-395C-24FCA978D609}"/>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2d)</a:t>
            </a:r>
          </a:p>
        </p:txBody>
      </p:sp>
      <p:sp>
        <p:nvSpPr>
          <p:cNvPr id="10" name="Rectangle 9">
            <a:extLst>
              <a:ext uri="{FF2B5EF4-FFF2-40B4-BE49-F238E27FC236}">
                <a16:creationId xmlns:a16="http://schemas.microsoft.com/office/drawing/2014/main" id="{7FFD1DA8-CD1B-6ADB-4BB1-694A55C7C10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4742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DAB099-BED9-D1E9-E86A-08A6A3DCF168}"/>
              </a:ext>
            </a:extLst>
          </p:cNvPr>
          <p:cNvSpPr/>
          <p:nvPr/>
        </p:nvSpPr>
        <p:spPr>
          <a:xfrm>
            <a:off x="-526" y="1866745"/>
            <a:ext cx="5563859" cy="1696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F95BF617-20E1-0421-76E3-C64719DF2E05}"/>
              </a:ext>
            </a:extLst>
          </p:cNvPr>
          <p:cNvGrpSpPr/>
          <p:nvPr/>
        </p:nvGrpSpPr>
        <p:grpSpPr>
          <a:xfrm>
            <a:off x="0" y="1866875"/>
            <a:ext cx="12192000" cy="4798408"/>
            <a:chOff x="-6504" y="1717458"/>
            <a:chExt cx="12192000" cy="4798408"/>
          </a:xfrm>
        </p:grpSpPr>
        <p:grpSp>
          <p:nvGrpSpPr>
            <p:cNvPr id="7" name="Group 6">
              <a:extLst>
                <a:ext uri="{FF2B5EF4-FFF2-40B4-BE49-F238E27FC236}">
                  <a16:creationId xmlns:a16="http://schemas.microsoft.com/office/drawing/2014/main" id="{4A8BDC56-C62B-0B35-97AE-8F0D17F67B80}"/>
                </a:ext>
              </a:extLst>
            </p:cNvPr>
            <p:cNvGrpSpPr/>
            <p:nvPr/>
          </p:nvGrpSpPr>
          <p:grpSpPr>
            <a:xfrm>
              <a:off x="5557355" y="1717458"/>
              <a:ext cx="6628141" cy="4798408"/>
              <a:chOff x="5191859" y="1456786"/>
              <a:chExt cx="6628141" cy="4798408"/>
            </a:xfrm>
          </p:grpSpPr>
          <p:pic>
            <p:nvPicPr>
              <p:cNvPr id="2" name="Picture 1">
                <a:extLst>
                  <a:ext uri="{FF2B5EF4-FFF2-40B4-BE49-F238E27FC236}">
                    <a16:creationId xmlns:a16="http://schemas.microsoft.com/office/drawing/2014/main" id="{6CF25A1D-F7BD-4D80-B5AB-6C444EC655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8364" y="1456786"/>
                <a:ext cx="6621636" cy="4798408"/>
              </a:xfrm>
              <a:prstGeom prst="rect">
                <a:avLst/>
              </a:prstGeom>
            </p:spPr>
          </p:pic>
          <p:pic>
            <p:nvPicPr>
              <p:cNvPr id="4" name="Picture 3">
                <a:extLst>
                  <a:ext uri="{FF2B5EF4-FFF2-40B4-BE49-F238E27FC236}">
                    <a16:creationId xmlns:a16="http://schemas.microsoft.com/office/drawing/2014/main" id="{FC12A7C6-CF2A-FBAD-E76D-40E5585918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1859" y="4620962"/>
                <a:ext cx="2584716" cy="1466170"/>
              </a:xfrm>
              <a:prstGeom prst="rect">
                <a:avLst/>
              </a:prstGeom>
            </p:spPr>
          </p:pic>
        </p:grpSp>
        <p:pic>
          <p:nvPicPr>
            <p:cNvPr id="8" name="Picture 7">
              <a:extLst>
                <a:ext uri="{FF2B5EF4-FFF2-40B4-BE49-F238E27FC236}">
                  <a16:creationId xmlns:a16="http://schemas.microsoft.com/office/drawing/2014/main" id="{8756EE26-839E-F9DA-28D4-0C828DDCDF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4553" y="3148571"/>
              <a:ext cx="1864760" cy="1939861"/>
            </a:xfrm>
            <a:prstGeom prst="rect">
              <a:avLst/>
            </a:prstGeom>
          </p:spPr>
        </p:pic>
        <p:pic>
          <p:nvPicPr>
            <p:cNvPr id="9" name="Picture 8">
              <a:extLst>
                <a:ext uri="{FF2B5EF4-FFF2-40B4-BE49-F238E27FC236}">
                  <a16:creationId xmlns:a16="http://schemas.microsoft.com/office/drawing/2014/main" id="{9CB0047B-F152-C808-EA30-71E4F0CEC2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6298" y="3148462"/>
              <a:ext cx="1864760" cy="1939861"/>
            </a:xfrm>
            <a:prstGeom prst="rect">
              <a:avLst/>
            </a:prstGeom>
          </p:spPr>
        </p:pic>
        <p:pic>
          <p:nvPicPr>
            <p:cNvPr id="10" name="Picture 9">
              <a:extLst>
                <a:ext uri="{FF2B5EF4-FFF2-40B4-BE49-F238E27FC236}">
                  <a16:creationId xmlns:a16="http://schemas.microsoft.com/office/drawing/2014/main" id="{DF922B2F-3B1B-FAEE-9901-7736244454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4" y="3148462"/>
              <a:ext cx="1864760" cy="1939861"/>
            </a:xfrm>
            <a:prstGeom prst="rect">
              <a:avLst/>
            </a:prstGeom>
          </p:spPr>
        </p:pic>
        <p:pic>
          <p:nvPicPr>
            <p:cNvPr id="11" name="Picture 10">
              <a:extLst>
                <a:ext uri="{FF2B5EF4-FFF2-40B4-BE49-F238E27FC236}">
                  <a16:creationId xmlns:a16="http://schemas.microsoft.com/office/drawing/2014/main" id="{58E5010D-D4F7-0DD6-EAB4-9395123078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04" y="5006287"/>
              <a:ext cx="5570364" cy="1466170"/>
            </a:xfrm>
            <a:prstGeom prst="rect">
              <a:avLst/>
            </a:prstGeom>
          </p:spPr>
        </p:pic>
      </p:grpSp>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6" name="Rectangle 2">
            <a:extLst>
              <a:ext uri="{FF2B5EF4-FFF2-40B4-BE49-F238E27FC236}">
                <a16:creationId xmlns:a16="http://schemas.microsoft.com/office/drawing/2014/main" id="{25EB93DD-7D48-405E-8231-AC0561276191}"/>
              </a:ext>
            </a:extLst>
          </p:cNvPr>
          <p:cNvSpPr>
            <a:spLocks noChangeArrowheads="1"/>
          </p:cNvSpPr>
          <p:nvPr/>
        </p:nvSpPr>
        <p:spPr bwMode="auto">
          <a:xfrm>
            <a:off x="153181" y="0"/>
            <a:ext cx="1219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latin typeface="Verdana" panose="020B0604030504040204" pitchFamily="34" charset="0"/>
              </a:rPr>
              <a:t>Primary Vs Secondary Emotions</a:t>
            </a:r>
            <a:endParaRPr lang="en-GB" altLang="en-US" sz="4000" b="1" dirty="0">
              <a:solidFill>
                <a:prstClr val="white"/>
              </a:solidFill>
              <a:latin typeface="Verdana" panose="020B0604030504040204" pitchFamily="34" charset="0"/>
            </a:endParaRPr>
          </a:p>
        </p:txBody>
      </p:sp>
      <p:sp>
        <p:nvSpPr>
          <p:cNvPr id="3" name="Rectangle 2">
            <a:extLst>
              <a:ext uri="{FF2B5EF4-FFF2-40B4-BE49-F238E27FC236}">
                <a16:creationId xmlns:a16="http://schemas.microsoft.com/office/drawing/2014/main" id="{641F1FBC-4834-5F82-7254-C591D5D30790}"/>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02194CF-1B66-8143-490E-1926555EC279}"/>
              </a:ext>
            </a:extLst>
          </p:cNvPr>
          <p:cNvSpPr txBox="1"/>
          <p:nvPr/>
        </p:nvSpPr>
        <p:spPr>
          <a:xfrm>
            <a:off x="321755" y="3895035"/>
            <a:ext cx="7826820" cy="2646878"/>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3000" b="1" dirty="0">
                <a:latin typeface="Verdana" panose="020B0604030504040204" pitchFamily="34" charset="0"/>
                <a:ea typeface="Verdana" panose="020B0604030504040204" pitchFamily="34" charset="0"/>
              </a:rPr>
              <a:t>Primary Emotions </a:t>
            </a:r>
            <a:r>
              <a:rPr lang="en-GB" sz="3000" dirty="0">
                <a:latin typeface="Verdana" panose="020B0604030504040204" pitchFamily="34" charset="0"/>
                <a:ea typeface="Verdana" panose="020B0604030504040204" pitchFamily="34" charset="0"/>
              </a:rPr>
              <a:t>are raw and instinctive.</a:t>
            </a:r>
          </a:p>
          <a:p>
            <a:pPr marL="457200" indent="-457200">
              <a:spcAft>
                <a:spcPts val="600"/>
              </a:spcAft>
              <a:buFont typeface="Arial" panose="020B0604020202020204" pitchFamily="34" charset="0"/>
              <a:buChar char="•"/>
            </a:pPr>
            <a:r>
              <a:rPr lang="en-GB" sz="3000" b="1" dirty="0">
                <a:latin typeface="Verdana" panose="020B0604030504040204" pitchFamily="34" charset="0"/>
                <a:ea typeface="Verdana" panose="020B0604030504040204" pitchFamily="34" charset="0"/>
              </a:rPr>
              <a:t>Secondary Emotions </a:t>
            </a:r>
            <a:r>
              <a:rPr lang="en-GB" sz="3000" dirty="0">
                <a:latin typeface="Verdana" panose="020B0604030504040204" pitchFamily="34" charset="0"/>
                <a:ea typeface="Verdana" panose="020B0604030504040204" pitchFamily="34" charset="0"/>
              </a:rPr>
              <a:t>are felt in response to primary emotion. </a:t>
            </a:r>
          </a:p>
          <a:p>
            <a:pPr marL="457200" indent="-457200">
              <a:spcAft>
                <a:spcPts val="600"/>
              </a:spcAft>
              <a:buFont typeface="Arial" panose="020B0604020202020204" pitchFamily="34" charset="0"/>
              <a:buChar char="•"/>
            </a:pPr>
            <a:endParaRPr lang="en-GB" sz="3200" dirty="0"/>
          </a:p>
        </p:txBody>
      </p:sp>
    </p:spTree>
    <p:extLst>
      <p:ext uri="{BB962C8B-B14F-4D97-AF65-F5344CB8AC3E}">
        <p14:creationId xmlns:p14="http://schemas.microsoft.com/office/powerpoint/2010/main" val="297567221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2" name="Rectangle 2">
            <a:extLst>
              <a:ext uri="{FF2B5EF4-FFF2-40B4-BE49-F238E27FC236}">
                <a16:creationId xmlns:a16="http://schemas.microsoft.com/office/drawing/2014/main" id="{BCC5D118-0474-8E32-ABA0-F716C5CFE907}"/>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Optional 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TextBox 2">
            <a:extLst>
              <a:ext uri="{FF2B5EF4-FFF2-40B4-BE49-F238E27FC236}">
                <a16:creationId xmlns:a16="http://schemas.microsoft.com/office/drawing/2014/main" id="{ABF7E965-D80C-473C-3394-357886310684}"/>
              </a:ext>
            </a:extLst>
          </p:cNvPr>
          <p:cNvSpPr txBox="1"/>
          <p:nvPr/>
        </p:nvSpPr>
        <p:spPr>
          <a:xfrm>
            <a:off x="985277" y="2090688"/>
            <a:ext cx="10481734" cy="3093154"/>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Emotion Iceberg </a:t>
            </a:r>
          </a:p>
          <a:p>
            <a:pPr>
              <a:spcAft>
                <a:spcPts val="600"/>
              </a:spcAft>
            </a:pPr>
            <a:r>
              <a:rPr lang="en-GB" sz="3000" dirty="0">
                <a:latin typeface="Verdana" panose="020B0604030504040204" pitchFamily="34" charset="0"/>
                <a:ea typeface="Verdana" panose="020B0604030504040204" pitchFamily="34" charset="0"/>
              </a:rPr>
              <a:t>Choose an emotion such as anger, sadness or worry and write it in the tip of the iceberg. Now think of a time you have felt that way and write down all the other possible emotions that were behind that feeling. </a:t>
            </a:r>
            <a:endParaRPr lang="en-GB" sz="3200" dirty="0"/>
          </a:p>
        </p:txBody>
      </p:sp>
      <p:sp>
        <p:nvSpPr>
          <p:cNvPr id="7" name="TextBox 6">
            <a:extLst>
              <a:ext uri="{FF2B5EF4-FFF2-40B4-BE49-F238E27FC236}">
                <a16:creationId xmlns:a16="http://schemas.microsoft.com/office/drawing/2014/main" id="{14026B0B-ECEC-28A6-395C-24FCA978D609}"/>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(Workbook Activity 2e)</a:t>
            </a:r>
          </a:p>
        </p:txBody>
      </p:sp>
      <p:sp>
        <p:nvSpPr>
          <p:cNvPr id="10" name="Rectangle 9">
            <a:extLst>
              <a:ext uri="{FF2B5EF4-FFF2-40B4-BE49-F238E27FC236}">
                <a16:creationId xmlns:a16="http://schemas.microsoft.com/office/drawing/2014/main" id="{7FFD1DA8-CD1B-6ADB-4BB1-694A55C7C10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47663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r>
              <a:rPr lang="en-GB" sz="2800" dirty="0">
                <a:solidFill>
                  <a:srgbClr val="FFFFFF"/>
                </a:solidFill>
                <a:latin typeface="Calibri" panose="020F0502020204030204" pitchFamily="34" charset="0"/>
              </a:rPr>
              <a:t>                </a:t>
            </a:r>
          </a:p>
          <a:p>
            <a:pPr marL="457200" indent="-457200">
              <a:buFont typeface="Arial" panose="020B0604020202020204" pitchFamily="34" charset="0"/>
              <a:buChar char="•"/>
            </a:pPr>
            <a:endParaRPr lang="en-GB" sz="2800" dirty="0">
              <a:solidFill>
                <a:srgbClr val="FFFFFF"/>
              </a:solidFill>
              <a:latin typeface="Calibri" panose="020F0502020204030204" pitchFamily="34" charset="0"/>
            </a:endParaRPr>
          </a:p>
          <a:p>
            <a:pPr marL="457200" indent="-457200">
              <a:buFont typeface="Arial" panose="020B0604020202020204" pitchFamily="34" charset="0"/>
              <a:buChar char="•"/>
            </a:pPr>
            <a:endParaRPr lang="en-GB" sz="2800" dirty="0">
              <a:solidFill>
                <a:prstClr val="black"/>
              </a:solidFill>
              <a:latin typeface="Calibri" panose="020F0502020204030204" pitchFamily="34" charset="0"/>
            </a:endParaRPr>
          </a:p>
        </p:txBody>
      </p:sp>
      <p:sp>
        <p:nvSpPr>
          <p:cNvPr id="2" name="Rectangle 2">
            <a:extLst>
              <a:ext uri="{FF2B5EF4-FFF2-40B4-BE49-F238E27FC236}">
                <a16:creationId xmlns:a16="http://schemas.microsoft.com/office/drawing/2014/main" id="{BCC5D118-0474-8E32-ABA0-F716C5CFE907}"/>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TextBox 2">
            <a:extLst>
              <a:ext uri="{FF2B5EF4-FFF2-40B4-BE49-F238E27FC236}">
                <a16:creationId xmlns:a16="http://schemas.microsoft.com/office/drawing/2014/main" id="{ABF7E965-D80C-473C-3394-357886310684}"/>
              </a:ext>
            </a:extLst>
          </p:cNvPr>
          <p:cNvSpPr txBox="1"/>
          <p:nvPr/>
        </p:nvSpPr>
        <p:spPr>
          <a:xfrm>
            <a:off x="985277" y="2090688"/>
            <a:ext cx="10481734" cy="1708160"/>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Sammy and Kerry  </a:t>
            </a:r>
          </a:p>
          <a:p>
            <a:pPr>
              <a:spcAft>
                <a:spcPts val="600"/>
              </a:spcAft>
            </a:pPr>
            <a:r>
              <a:rPr lang="en-GB" sz="3000" dirty="0">
                <a:latin typeface="Verdana" panose="020B0604030504040204" pitchFamily="34" charset="0"/>
                <a:ea typeface="Verdana" panose="020B0604030504040204" pitchFamily="34" charset="0"/>
              </a:rPr>
              <a:t>Read through your characters backstory and discuss the questions on the worksheet?</a:t>
            </a:r>
            <a:endParaRPr lang="en-GB" sz="3200" dirty="0"/>
          </a:p>
        </p:txBody>
      </p:sp>
      <p:sp>
        <p:nvSpPr>
          <p:cNvPr id="7" name="TextBox 6">
            <a:extLst>
              <a:ext uri="{FF2B5EF4-FFF2-40B4-BE49-F238E27FC236}">
                <a16:creationId xmlns:a16="http://schemas.microsoft.com/office/drawing/2014/main" id="{14026B0B-ECEC-28A6-395C-24FCA978D609}"/>
              </a:ext>
            </a:extLst>
          </p:cNvPr>
          <p:cNvSpPr txBox="1"/>
          <p:nvPr/>
        </p:nvSpPr>
        <p:spPr>
          <a:xfrm>
            <a:off x="3552463" y="5699801"/>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B2)</a:t>
            </a:r>
          </a:p>
        </p:txBody>
      </p:sp>
      <p:sp>
        <p:nvSpPr>
          <p:cNvPr id="10" name="Rectangle 9">
            <a:extLst>
              <a:ext uri="{FF2B5EF4-FFF2-40B4-BE49-F238E27FC236}">
                <a16:creationId xmlns:a16="http://schemas.microsoft.com/office/drawing/2014/main" id="{7FFD1DA8-CD1B-6ADB-4BB1-694A55C7C10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9853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Learning Objectives:</a:t>
            </a:r>
          </a:p>
        </p:txBody>
      </p:sp>
      <p:sp>
        <p:nvSpPr>
          <p:cNvPr id="5" name="Rectangle 4">
            <a:extLst>
              <a:ext uri="{FF2B5EF4-FFF2-40B4-BE49-F238E27FC236}">
                <a16:creationId xmlns:a16="http://schemas.microsoft.com/office/drawing/2014/main" id="{2630ED75-5EF5-AAE0-9F61-69B83BDE9E9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D9868B-8D7D-E944-B56E-52227A5CCEFD}"/>
              </a:ext>
            </a:extLst>
          </p:cNvPr>
          <p:cNvSpPr txBox="1"/>
          <p:nvPr/>
        </p:nvSpPr>
        <p:spPr>
          <a:xfrm>
            <a:off x="684355" y="1563610"/>
            <a:ext cx="10608485" cy="4449616"/>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Name the three elements that make up an emotion</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R</a:t>
            </a:r>
            <a:r>
              <a:rPr kumimoji="0" lang="en-GB" sz="28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ecognise</a:t>
            </a: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emotions in yourself and others</a:t>
            </a:r>
            <a:endParaRPr lang="en-GB" sz="2800" dirty="0">
              <a:latin typeface="Verdana" panose="020B0604030504040204" pitchFamily="34" charset="0"/>
              <a:ea typeface="Verdana" panose="020B0604030504040204" pitchFamily="34" charset="0"/>
            </a:endParaRP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Explain why emotions are important</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Describe the</a:t>
            </a:r>
            <a:r>
              <a:rPr lang="en-GB" sz="2800" dirty="0">
                <a:latin typeface="Verdana" panose="020B0604030504040204" pitchFamily="34" charset="0"/>
                <a:ea typeface="Verdana" panose="020B0604030504040204" pitchFamily="34" charset="0"/>
              </a:rPr>
              <a:t> window of tolerance </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lang="en-GB" sz="2800" dirty="0">
                <a:latin typeface="Verdana" panose="020B0604030504040204" pitchFamily="34" charset="0"/>
                <a:ea typeface="Verdana" panose="020B0604030504040204" pitchFamily="34" charset="0"/>
              </a:rPr>
              <a:t>Name the 5 stages of the emotional arousal cycle </a:t>
            </a:r>
          </a:p>
          <a:p>
            <a:pPr marL="514350" marR="0" lvl="0" indent="-514350" algn="l" defTabSz="914400" rtl="0" eaLnBrk="1" fontAlgn="auto" latinLnBrk="0" hangingPunct="1">
              <a:lnSpc>
                <a:spcPct val="15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State the difference between primary and secondary </a:t>
            </a:r>
            <a:r>
              <a:rPr kumimoji="0" lang="en-GB"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emotions</a:t>
            </a:r>
            <a:r>
              <a:rPr kumimoji="0" lang="en-GB"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234192831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0E4DF6-A5A9-40E8-AD8F-1DDBC21CA5DD}"/>
              </a:ext>
            </a:extLst>
          </p:cNvPr>
          <p:cNvSpPr/>
          <p:nvPr/>
        </p:nvSpPr>
        <p:spPr>
          <a:xfrm>
            <a:off x="1738098" y="1494007"/>
            <a:ext cx="865768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Tell us what you thought!</a:t>
            </a:r>
          </a:p>
        </p:txBody>
      </p:sp>
      <p:sp>
        <p:nvSpPr>
          <p:cNvPr id="11" name="Rectangle 10">
            <a:extLst>
              <a:ext uri="{FF2B5EF4-FFF2-40B4-BE49-F238E27FC236}">
                <a16:creationId xmlns:a16="http://schemas.microsoft.com/office/drawing/2014/main" id="{424DA6BA-2FA0-4A24-8E81-C92BFA6437B3}"/>
              </a:ext>
            </a:extLst>
          </p:cNvPr>
          <p:cNvSpPr/>
          <p:nvPr/>
        </p:nvSpPr>
        <p:spPr>
          <a:xfrm>
            <a:off x="6797225" y="2540616"/>
            <a:ext cx="3479829" cy="570734"/>
          </a:xfrm>
          <a:prstGeom prst="rect">
            <a:avLst/>
          </a:prstGeom>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96869"/>
                </a:solidFill>
                <a:effectLst/>
                <a:uLnTx/>
                <a:uFillTx/>
                <a:latin typeface="Verdana" panose="020B0604030504040204" pitchFamily="34" charset="0"/>
                <a:ea typeface="Verdana" panose="020B0604030504040204" pitchFamily="34" charset="0"/>
                <a:cs typeface="Verdana" panose="020B0604030504040204" pitchFamily="34" charset="0"/>
              </a:rPr>
              <a:t>Stay Connected! </a:t>
            </a:r>
          </a:p>
        </p:txBody>
      </p:sp>
      <p:pic>
        <p:nvPicPr>
          <p:cNvPr id="10243"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4807"/>
            <a:ext cx="12192000" cy="110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A040132-F0E2-2A0C-2392-2C48D4EFA584}"/>
              </a:ext>
            </a:extLst>
          </p:cNvPr>
          <p:cNvGrpSpPr/>
          <p:nvPr/>
        </p:nvGrpSpPr>
        <p:grpSpPr>
          <a:xfrm>
            <a:off x="6915953" y="3398050"/>
            <a:ext cx="4618863" cy="1999091"/>
            <a:chOff x="421757" y="4083233"/>
            <a:chExt cx="4618863" cy="1999091"/>
          </a:xfrm>
        </p:grpSpPr>
        <p:grpSp>
          <p:nvGrpSpPr>
            <p:cNvPr id="12" name="Group 11">
              <a:extLst>
                <a:ext uri="{FF2B5EF4-FFF2-40B4-BE49-F238E27FC236}">
                  <a16:creationId xmlns:a16="http://schemas.microsoft.com/office/drawing/2014/main" id="{2E7C510D-1A28-47D9-BA52-D1C73B62E3FF}"/>
                </a:ext>
              </a:extLst>
            </p:cNvPr>
            <p:cNvGrpSpPr/>
            <p:nvPr/>
          </p:nvGrpSpPr>
          <p:grpSpPr>
            <a:xfrm>
              <a:off x="421757" y="4083233"/>
              <a:ext cx="4618863" cy="1999091"/>
              <a:chOff x="1876223" y="2494103"/>
              <a:chExt cx="4618863" cy="1999091"/>
            </a:xfrm>
          </p:grpSpPr>
          <p:grpSp>
            <p:nvGrpSpPr>
              <p:cNvPr id="15" name="Group 8">
                <a:extLst>
                  <a:ext uri="{FF2B5EF4-FFF2-40B4-BE49-F238E27FC236}">
                    <a16:creationId xmlns:a16="http://schemas.microsoft.com/office/drawing/2014/main" id="{0444887F-3BFE-4824-80D2-BC1E6875927C}"/>
                  </a:ext>
                </a:extLst>
              </p:cNvPr>
              <p:cNvGrpSpPr>
                <a:grpSpLocks/>
              </p:cNvGrpSpPr>
              <p:nvPr/>
            </p:nvGrpSpPr>
            <p:grpSpPr bwMode="auto">
              <a:xfrm>
                <a:off x="1876223" y="2528767"/>
                <a:ext cx="394443" cy="1964427"/>
                <a:chOff x="8453223" y="1871996"/>
                <a:chExt cx="633579" cy="3320879"/>
              </a:xfrm>
            </p:grpSpPr>
            <p:pic>
              <p:nvPicPr>
                <p:cNvPr id="22" name="Picture 21" descr="Image result for facebook logo png">
                  <a:extLst>
                    <a:ext uri="{FF2B5EF4-FFF2-40B4-BE49-F238E27FC236}">
                      <a16:creationId xmlns:a16="http://schemas.microsoft.com/office/drawing/2014/main" id="{95415A3C-32A8-4854-88E5-18F7EB3DC8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55261" y="1871996"/>
                  <a:ext cx="512183" cy="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email icon">
                  <a:extLst>
                    <a:ext uri="{FF2B5EF4-FFF2-40B4-BE49-F238E27FC236}">
                      <a16:creationId xmlns:a16="http://schemas.microsoft.com/office/drawing/2014/main" id="{8E4C94E0-6F9F-42CD-AE00-EF5D26BC78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08221" y="3916447"/>
                  <a:ext cx="523582" cy="5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Image result for website logo png">
                  <a:extLst>
                    <a:ext uri="{FF2B5EF4-FFF2-40B4-BE49-F238E27FC236}">
                      <a16:creationId xmlns:a16="http://schemas.microsoft.com/office/drawing/2014/main" id="{0F30C277-6AA6-4BBC-91E6-D1EE943ACC4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53223" y="4559296"/>
                  <a:ext cx="633579" cy="6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7">
                <a:extLst>
                  <a:ext uri="{FF2B5EF4-FFF2-40B4-BE49-F238E27FC236}">
                    <a16:creationId xmlns:a16="http://schemas.microsoft.com/office/drawing/2014/main" id="{5DA1AB83-C585-408A-8370-561995907783}"/>
                  </a:ext>
                </a:extLst>
              </p:cNvPr>
              <p:cNvSpPr>
                <a:spLocks noChangeArrowheads="1"/>
              </p:cNvSpPr>
              <p:nvPr/>
            </p:nvSpPr>
            <p:spPr bwMode="auto">
              <a:xfrm>
                <a:off x="2331258" y="3290166"/>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@sccrcentre</a:t>
                </a:r>
              </a:p>
            </p:txBody>
          </p:sp>
          <p:sp>
            <p:nvSpPr>
              <p:cNvPr id="18" name="Rectangle 2">
                <a:extLst>
                  <a:ext uri="{FF2B5EF4-FFF2-40B4-BE49-F238E27FC236}">
                    <a16:creationId xmlns:a16="http://schemas.microsoft.com/office/drawing/2014/main" id="{84C91CA0-2BC3-408A-856F-DBE2A3B24FAD}"/>
                  </a:ext>
                </a:extLst>
              </p:cNvPr>
              <p:cNvSpPr>
                <a:spLocks noChangeArrowheads="1"/>
              </p:cNvSpPr>
              <p:nvPr/>
            </p:nvSpPr>
            <p:spPr bwMode="auto">
              <a:xfrm>
                <a:off x="2377014" y="3664216"/>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sccr@cyrenians.scot</a:t>
                </a:r>
                <a:endPar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9" name="Rectangle 28">
                <a:extLst>
                  <a:ext uri="{FF2B5EF4-FFF2-40B4-BE49-F238E27FC236}">
                    <a16:creationId xmlns:a16="http://schemas.microsoft.com/office/drawing/2014/main" id="{EAAD1F96-385E-4C2B-8010-5E99F91D5EDA}"/>
                  </a:ext>
                </a:extLst>
              </p:cNvPr>
              <p:cNvSpPr>
                <a:spLocks noChangeArrowheads="1"/>
              </p:cNvSpPr>
              <p:nvPr/>
            </p:nvSpPr>
            <p:spPr bwMode="auto">
              <a:xfrm>
                <a:off x="2360813" y="4085201"/>
                <a:ext cx="413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scottishconflictresolution</a:t>
                </a:r>
                <a:r>
                  <a:rPr kumimoji="0" lang="en-GB" altLang="en-US" sz="2000" b="0" i="0" u="none" strike="noStrike" kern="1200" cap="none" spc="0" normalizeH="0" baseline="0" noProof="0" dirty="0">
                    <a:ln>
                      <a:noFill/>
                    </a:ln>
                    <a:solidFill>
                      <a:prstClr val="black"/>
                    </a:solidFill>
                    <a:effectLst/>
                    <a:uLnTx/>
                    <a:uFillTx/>
                    <a:latin typeface="Myriad Pro" panose="020B0703030403020204" pitchFamily="34" charset="0"/>
                    <a:ea typeface="+mn-ea"/>
                    <a:cs typeface="+mn-cs"/>
                  </a:rPr>
                  <a:t>.org.uk</a:t>
                </a:r>
              </a:p>
            </p:txBody>
          </p:sp>
          <p:sp>
            <p:nvSpPr>
              <p:cNvPr id="20" name="TextBox 19">
                <a:extLst>
                  <a:ext uri="{FF2B5EF4-FFF2-40B4-BE49-F238E27FC236}">
                    <a16:creationId xmlns:a16="http://schemas.microsoft.com/office/drawing/2014/main" id="{03ADD358-C76A-46E0-8790-3BE3F466CF79}"/>
                  </a:ext>
                </a:extLst>
              </p:cNvPr>
              <p:cNvSpPr txBox="1"/>
              <p:nvPr/>
            </p:nvSpPr>
            <p:spPr>
              <a:xfrm>
                <a:off x="2377014" y="2494103"/>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pic>
          <p:nvPicPr>
            <p:cNvPr id="2" name="Picture 1">
              <a:extLst>
                <a:ext uri="{FF2B5EF4-FFF2-40B4-BE49-F238E27FC236}">
                  <a16:creationId xmlns:a16="http://schemas.microsoft.com/office/drawing/2014/main" id="{07DF66B2-0D7A-C12B-D4E9-03AC09FDE4F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2128" b="94971" l="0" r="100000"/>
                      </a14:imgEffect>
                    </a14:imgLayer>
                  </a14:imgProps>
                </a:ext>
                <a:ext uri="{28A0092B-C50C-407E-A947-70E740481C1C}">
                  <a14:useLocalDpi xmlns:a14="http://schemas.microsoft.com/office/drawing/2010/main"/>
                </a:ext>
              </a:extLst>
            </a:blip>
            <a:srcRect/>
            <a:stretch/>
          </p:blipFill>
          <p:spPr>
            <a:xfrm>
              <a:off x="482587" y="4507276"/>
              <a:ext cx="364035" cy="374787"/>
            </a:xfrm>
            <a:prstGeom prst="rect">
              <a:avLst/>
            </a:prstGeom>
          </p:spPr>
        </p:pic>
        <p:sp>
          <p:nvSpPr>
            <p:cNvPr id="4" name="TextBox 3">
              <a:extLst>
                <a:ext uri="{FF2B5EF4-FFF2-40B4-BE49-F238E27FC236}">
                  <a16:creationId xmlns:a16="http://schemas.microsoft.com/office/drawing/2014/main" id="{37579A11-EDA1-1771-BB9C-760B6560D987}"/>
                </a:ext>
              </a:extLst>
            </p:cNvPr>
            <p:cNvSpPr txBox="1"/>
            <p:nvPr/>
          </p:nvSpPr>
          <p:spPr>
            <a:xfrm>
              <a:off x="952956" y="4483916"/>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030" name="Picture 6" descr="What is X? The Twitter replacement explained | Trusted Reviews">
              <a:extLst>
                <a:ext uri="{FF2B5EF4-FFF2-40B4-BE49-F238E27FC236}">
                  <a16:creationId xmlns:a16="http://schemas.microsoft.com/office/drawing/2014/main" id="{4CBF2C47-8ACE-289F-C7BD-C209FFBE66BC}"/>
                </a:ext>
              </a:extLst>
            </p:cNvPr>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23662" y1="27809" x2="43662" y2="42978"/>
                          <a14:foregroundMark x1="43662" y1="42978" x2="63662" y2="69944"/>
                          <a14:foregroundMark x1="35211" y1="31742" x2="60563" y2="69944"/>
                          <a14:foregroundMark x1="60563" y1="69944" x2="66479" y2="72472"/>
                          <a14:foregroundMark x1="36338" y1="28371" x2="69296" y2="61798"/>
                          <a14:foregroundMark x1="69296" y1="61798" x2="70704" y2="70506"/>
                          <a14:foregroundMark x1="52676" y1="46067" x2="71549" y2="15169"/>
                          <a14:foregroundMark x1="56620" y1="41292" x2="72958" y2="15169"/>
                          <a14:foregroundMark x1="72958" y1="15169" x2="72394" y2="15449"/>
                          <a14:foregroundMark x1="46761" y1="51404" x2="27606" y2="76124"/>
                        </a14:backgroundRemoval>
                      </a14:imgEffect>
                    </a14:imgLayer>
                  </a14:imgProps>
                </a:ext>
                <a:ext uri="{28A0092B-C50C-407E-A947-70E740481C1C}">
                  <a14:useLocalDpi xmlns:a14="http://schemas.microsoft.com/office/drawing/2010/main"/>
                </a:ext>
              </a:extLst>
            </a:blip>
            <a:srcRect/>
            <a:stretch/>
          </p:blipFill>
          <p:spPr bwMode="auto">
            <a:xfrm>
              <a:off x="454453" y="4895385"/>
              <a:ext cx="372997" cy="37478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qr code on a green background&#10;&#10;Description automatically generated">
            <a:extLst>
              <a:ext uri="{FF2B5EF4-FFF2-40B4-BE49-F238E27FC236}">
                <a16:creationId xmlns:a16="http://schemas.microsoft.com/office/drawing/2014/main" id="{DBCF0FD8-3186-9E42-A570-F401D0863D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6309" y="2375395"/>
            <a:ext cx="3637435" cy="3637435"/>
          </a:xfrm>
          <a:prstGeom prst="rect">
            <a:avLst/>
          </a:prstGeom>
        </p:spPr>
      </p:pic>
    </p:spTree>
    <p:extLst>
      <p:ext uri="{BB962C8B-B14F-4D97-AF65-F5344CB8AC3E}">
        <p14:creationId xmlns:p14="http://schemas.microsoft.com/office/powerpoint/2010/main" val="241884246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033181" y="2705725"/>
            <a:ext cx="978697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3BB2B3"/>
                </a:solidFill>
                <a:latin typeface="Verdana" panose="020B0604030504040204" pitchFamily="34" charset="0"/>
              </a:rPr>
              <a:t>What are emotions?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2" name="Rectangle 1">
            <a:extLst>
              <a:ext uri="{FF2B5EF4-FFF2-40B4-BE49-F238E27FC236}">
                <a16:creationId xmlns:a16="http://schemas.microsoft.com/office/drawing/2014/main" id="{B581933E-4D34-7D4D-5B87-23B0AAF1663B}"/>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3138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9628-1D29-F339-F24E-8317A9BF43CC}"/>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C463E7EF-7A59-1824-6F82-24B39F81782D}"/>
              </a:ext>
            </a:extLst>
          </p:cNvPr>
          <p:cNvSpPr>
            <a:spLocks noChangeArrowheads="1"/>
          </p:cNvSpPr>
          <p:nvPr/>
        </p:nvSpPr>
        <p:spPr bwMode="auto">
          <a:xfrm>
            <a:off x="654597" y="88551"/>
            <a:ext cx="108828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Three parts of an emotion:</a:t>
            </a:r>
          </a:p>
        </p:txBody>
      </p:sp>
      <p:sp>
        <p:nvSpPr>
          <p:cNvPr id="12" name="TextBox 11">
            <a:extLst>
              <a:ext uri="{FF2B5EF4-FFF2-40B4-BE49-F238E27FC236}">
                <a16:creationId xmlns:a16="http://schemas.microsoft.com/office/drawing/2014/main" id="{CD7D0715-5FE1-D6EB-5DA3-047B999DEA9D}"/>
              </a:ext>
            </a:extLst>
          </p:cNvPr>
          <p:cNvSpPr txBox="1"/>
          <p:nvPr/>
        </p:nvSpPr>
        <p:spPr>
          <a:xfrm>
            <a:off x="3188368" y="1374689"/>
            <a:ext cx="8764146" cy="1200329"/>
          </a:xfrm>
          <a:prstGeom prst="rect">
            <a:avLst/>
          </a:prstGeom>
          <a:noFill/>
        </p:spPr>
        <p:txBody>
          <a:bodyPr wrap="square" rtlCol="0">
            <a:spAutoFit/>
          </a:bodyPr>
          <a:lstStyle/>
          <a:p>
            <a:pPr marL="514350" marR="0" lvl="0" indent="-514350" algn="l" defTabSz="914400" rtl="0" eaLnBrk="1" fontAlgn="auto" latinLnBrk="0" hangingPunct="1">
              <a:spcBef>
                <a:spcPts val="0"/>
              </a:spcBef>
              <a:spcAft>
                <a:spcPts val="0"/>
              </a:spcAft>
              <a:buClrTx/>
              <a:buSzTx/>
              <a:buAutoNum type="arabicPeriod"/>
              <a:tabLst/>
              <a:defRPr/>
            </a:pPr>
            <a:r>
              <a:rPr lang="en-GB" sz="2400" b="1" dirty="0">
                <a:solidFill>
                  <a:srgbClr val="396869"/>
                </a:solidFill>
                <a:latin typeface="Verdana" panose="020B0604030504040204" pitchFamily="34" charset="0"/>
                <a:ea typeface="Verdana" panose="020B0604030504040204" pitchFamily="34" charset="0"/>
              </a:rPr>
              <a:t>Subjective Experience: </a:t>
            </a:r>
          </a:p>
          <a:p>
            <a:pPr marR="0" lvl="0" algn="l" defTabSz="914400" rtl="0" eaLnBrk="1" fontAlgn="auto" latinLnBrk="0" hangingPunct="1">
              <a:spcBef>
                <a:spcPts val="0"/>
              </a:spcBef>
              <a:spcAft>
                <a:spcPts val="0"/>
              </a:spcAft>
              <a:buClrTx/>
              <a:buSzTx/>
              <a:tabLst/>
              <a:defRPr/>
            </a:pPr>
            <a:r>
              <a:rPr kumimoji="0" lang="en-GB"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Experienced uniquely based on past experiences and the wider context.</a:t>
            </a:r>
            <a:endParaRPr kumimoji="0" lang="en-GB"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pic>
        <p:nvPicPr>
          <p:cNvPr id="15" name="Picture 14" descr="An orange rectangle with a picture of a eye in it. The pupil has a map of the globe on it to represent the way we see the world. ">
            <a:extLst>
              <a:ext uri="{FF2B5EF4-FFF2-40B4-BE49-F238E27FC236}">
                <a16:creationId xmlns:a16="http://schemas.microsoft.com/office/drawing/2014/main" id="{27FB98F1-ED39-F33A-1050-2562786F23A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0" r="95425">
                        <a14:foregroundMark x1="8824" y1="22069" x2="3268" y2="38966"/>
                        <a14:foregroundMark x1="2614" y1="60000" x2="6863" y2="67931"/>
                        <a14:foregroundMark x1="980" y1="57241" x2="1307" y2="57931"/>
                        <a14:foregroundMark x1="90196" y1="22069" x2="95752" y2="58621"/>
                        <a14:foregroundMark x1="95752" y1="58621" x2="93464" y2="73793"/>
                        <a14:backgroundMark x1="327" y1="59655" x2="1307" y2="44138"/>
                        <a14:backgroundMark x1="2614" y1="65517" x2="2614" y2="53793"/>
                        <a14:backgroundMark x1="1307" y1="64138" x2="1961" y2="55517"/>
                        <a14:backgroundMark x1="1961" y1="66552" x2="1961" y2="51724"/>
                        <a14:backgroundMark x1="1961" y1="64828" x2="654" y2="52414"/>
                        <a14:backgroundMark x1="3268" y1="42759" x2="3268" y2="40690"/>
                        <a14:backgroundMark x1="1307" y1="39655" x2="1307" y2="36207"/>
                      </a14:backgroundRemoval>
                    </a14:imgEffect>
                  </a14:imgLayer>
                </a14:imgProps>
              </a:ext>
              <a:ext uri="{28A0092B-C50C-407E-A947-70E740481C1C}">
                <a14:useLocalDpi xmlns:a14="http://schemas.microsoft.com/office/drawing/2010/main"/>
              </a:ext>
            </a:extLst>
          </a:blip>
          <a:srcRect/>
          <a:stretch/>
        </p:blipFill>
        <p:spPr>
          <a:xfrm>
            <a:off x="527275" y="869858"/>
            <a:ext cx="2326511" cy="2209992"/>
          </a:xfrm>
          <a:prstGeom prst="rect">
            <a:avLst/>
          </a:prstGeom>
        </p:spPr>
      </p:pic>
      <p:pic>
        <p:nvPicPr>
          <p:cNvPr id="16" name="Picture 15" descr="A turquoise rectangle with the outline of a heart with a zigzag through it to represent heart rate. ">
            <a:extLst>
              <a:ext uri="{FF2B5EF4-FFF2-40B4-BE49-F238E27FC236}">
                <a16:creationId xmlns:a16="http://schemas.microsoft.com/office/drawing/2014/main" id="{CE949EC4-E9D5-1561-14FC-2974333DBEB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3097" b="95575" l="1639" r="94754">
                        <a14:foregroundMark x1="6557" y1="12832" x2="11803" y2="79646"/>
                        <a14:foregroundMark x1="11803" y1="79646" x2="12787" y2="82301"/>
                        <a14:foregroundMark x1="19016" y1="11947" x2="73770" y2="21681"/>
                        <a14:foregroundMark x1="73770" y1="21681" x2="84590" y2="20796"/>
                        <a14:foregroundMark x1="79672" y1="14159" x2="85246" y2="18584"/>
                        <a14:foregroundMark x1="90820" y1="18584" x2="92787" y2="66814"/>
                        <a14:foregroundMark x1="89180" y1="84956" x2="2951" y2="79204"/>
                        <a14:foregroundMark x1="2951" y1="79204" x2="2951" y2="79204"/>
                        <a14:foregroundMark x1="95082" y1="20796" x2="95738" y2="54867"/>
                        <a14:foregroundMark x1="65574" y1="95133" x2="18033" y2="92478"/>
                        <a14:foregroundMark x1="11803" y1="8407" x2="45902" y2="3540"/>
                        <a14:foregroundMark x1="54098" y1="3540" x2="79016" y2="6637"/>
                        <a14:backgroundMark x1="82951" y1="98230" x2="74098" y2="97345"/>
                        <a14:backgroundMark x1="74098" y1="97345" x2="66557" y2="96903"/>
                        <a14:backgroundMark x1="54098" y1="3540" x2="45246" y2="1770"/>
                      </a14:backgroundRemoval>
                    </a14:imgEffect>
                  </a14:imgLayer>
                </a14:imgProps>
              </a:ext>
              <a:ext uri="{28A0092B-C50C-407E-A947-70E740481C1C}">
                <a14:useLocalDpi xmlns:a14="http://schemas.microsoft.com/office/drawing/2010/main"/>
              </a:ext>
            </a:extLst>
          </a:blip>
          <a:srcRect/>
          <a:stretch/>
        </p:blipFill>
        <p:spPr>
          <a:xfrm>
            <a:off x="527275" y="2879909"/>
            <a:ext cx="2326511" cy="1724629"/>
          </a:xfrm>
          <a:prstGeom prst="rect">
            <a:avLst/>
          </a:prstGeom>
        </p:spPr>
      </p:pic>
      <p:sp>
        <p:nvSpPr>
          <p:cNvPr id="17" name="TextBox 16">
            <a:extLst>
              <a:ext uri="{FF2B5EF4-FFF2-40B4-BE49-F238E27FC236}">
                <a16:creationId xmlns:a16="http://schemas.microsoft.com/office/drawing/2014/main" id="{A2C1BAA4-F30A-5403-0A2D-691028A2D9BE}"/>
              </a:ext>
            </a:extLst>
          </p:cNvPr>
          <p:cNvSpPr txBox="1"/>
          <p:nvPr/>
        </p:nvSpPr>
        <p:spPr>
          <a:xfrm>
            <a:off x="3188367" y="3093184"/>
            <a:ext cx="8476357" cy="1200329"/>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GB" sz="2400" b="1" dirty="0">
                <a:solidFill>
                  <a:srgbClr val="396869"/>
                </a:solidFill>
                <a:latin typeface="Verdana" panose="020B0604030504040204" pitchFamily="34" charset="0"/>
                <a:ea typeface="Verdana" panose="020B0604030504040204" pitchFamily="34" charset="0"/>
              </a:rPr>
              <a:t>2. Physiological Response: </a:t>
            </a:r>
          </a:p>
          <a:p>
            <a:pPr marR="0" lvl="0" algn="l" defTabSz="914400" rtl="0" eaLnBrk="1" fontAlgn="auto" latinLnBrk="0" hangingPunct="1">
              <a:spcBef>
                <a:spcPts val="0"/>
              </a:spcBef>
              <a:spcAft>
                <a:spcPts val="0"/>
              </a:spcAft>
              <a:buClrTx/>
              <a:buSzTx/>
              <a:tabLst/>
              <a:defRPr/>
            </a:pPr>
            <a:r>
              <a:rPr kumimoji="0" lang="en-GB"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Trigger sensations in our body (e.g. changes in breathing and temperature).</a:t>
            </a:r>
            <a:endParaRPr kumimoji="0" lang="en-GB"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pic>
        <p:nvPicPr>
          <p:cNvPr id="18" name="Picture 17" descr="A red rectangle with a picture of a person running in it">
            <a:extLst>
              <a:ext uri="{FF2B5EF4-FFF2-40B4-BE49-F238E27FC236}">
                <a16:creationId xmlns:a16="http://schemas.microsoft.com/office/drawing/2014/main" id="{A7973887-D37A-4CBC-4260-FFD21EBA1E78}"/>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6122" b="93061" l="1307" r="94444">
                        <a14:foregroundMark x1="7190" y1="13878" x2="11438" y2="60408"/>
                        <a14:foregroundMark x1="11438" y1="60408" x2="41503" y2="74286"/>
                        <a14:foregroundMark x1="41503" y1="74286" x2="74510" y2="42857"/>
                        <a14:foregroundMark x1="74510" y1="42857" x2="49346" y2="17143"/>
                        <a14:foregroundMark x1="4902" y1="21633" x2="1307" y2="72245"/>
                        <a14:foregroundMark x1="15686" y1="90612" x2="15686" y2="90612"/>
                        <a14:foregroundMark x1="15686" y1="90612" x2="46078" y2="92245"/>
                        <a14:foregroundMark x1="64379" y1="91837" x2="65033" y2="91837"/>
                        <a14:foregroundMark x1="90850" y1="84490" x2="90850" y2="18776"/>
                        <a14:foregroundMark x1="94444" y1="77959" x2="94444" y2="28571"/>
                        <a14:foregroundMark x1="82353" y1="9388" x2="49020" y2="7347"/>
                        <a14:foregroundMark x1="21242" y1="8163" x2="17320" y2="7755"/>
                        <a14:backgroundMark x1="40196" y1="7755" x2="20588" y2="6531"/>
                        <a14:backgroundMark x1="49020" y1="7755" x2="32026" y2="5306"/>
                        <a14:backgroundMark x1="17320" y1="7755" x2="7843" y2="8163"/>
                        <a14:backgroundMark x1="64706" y1="92653" x2="61111" y2="92245"/>
                        <a14:backgroundMark x1="44771" y1="94286" x2="60784" y2="95918"/>
                        <a14:backgroundMark x1="654" y1="74286" x2="327" y2="64082"/>
                        <a14:backgroundMark x1="6209" y1="10612" x2="5556" y2="13061"/>
                      </a14:backgroundRemoval>
                    </a14:imgEffect>
                  </a14:imgLayer>
                </a14:imgProps>
              </a:ext>
              <a:ext uri="{28A0092B-C50C-407E-A947-70E740481C1C}">
                <a14:useLocalDpi xmlns:a14="http://schemas.microsoft.com/office/drawing/2010/main"/>
              </a:ext>
            </a:extLst>
          </a:blip>
          <a:srcRect/>
          <a:stretch/>
        </p:blipFill>
        <p:spPr>
          <a:xfrm>
            <a:off x="527274" y="4604538"/>
            <a:ext cx="2326511" cy="1859820"/>
          </a:xfrm>
          <a:prstGeom prst="rect">
            <a:avLst/>
          </a:prstGeom>
        </p:spPr>
      </p:pic>
      <p:sp>
        <p:nvSpPr>
          <p:cNvPr id="19" name="TextBox 18">
            <a:extLst>
              <a:ext uri="{FF2B5EF4-FFF2-40B4-BE49-F238E27FC236}">
                <a16:creationId xmlns:a16="http://schemas.microsoft.com/office/drawing/2014/main" id="{4B8EEDAE-20AE-0D81-CA7F-91842673C8FA}"/>
              </a:ext>
            </a:extLst>
          </p:cNvPr>
          <p:cNvSpPr txBox="1"/>
          <p:nvPr/>
        </p:nvSpPr>
        <p:spPr>
          <a:xfrm>
            <a:off x="3188368" y="4934283"/>
            <a:ext cx="8633518" cy="1200329"/>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lang="en-GB" sz="2400" b="1" dirty="0">
                <a:solidFill>
                  <a:srgbClr val="396869"/>
                </a:solidFill>
                <a:latin typeface="Verdana" panose="020B0604030504040204" pitchFamily="34" charset="0"/>
                <a:ea typeface="Verdana" panose="020B0604030504040204" pitchFamily="34" charset="0"/>
              </a:rPr>
              <a:t>3. Behavioural response: </a:t>
            </a:r>
          </a:p>
          <a:p>
            <a:pPr marR="0" lvl="0" algn="l" defTabSz="914400" rtl="0" eaLnBrk="1" fontAlgn="auto" latinLnBrk="0" hangingPunct="1">
              <a:spcBef>
                <a:spcPts val="0"/>
              </a:spcBef>
              <a:spcAft>
                <a:spcPts val="0"/>
              </a:spcAft>
              <a:buClrTx/>
              <a:buSzTx/>
              <a:tabLst/>
              <a:defRPr/>
            </a:pPr>
            <a:r>
              <a:rPr kumimoji="0" lang="en-GB"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Trigger automatic behaviours (e.g. facial expressions or involuntary movements).</a:t>
            </a:r>
            <a:endParaRPr kumimoji="0" lang="en-GB"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54948023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332659" y="-303083"/>
            <a:ext cx="97869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800" b="1" dirty="0">
              <a:solidFill>
                <a:prstClr val="white"/>
              </a:solidFill>
              <a:latin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396869"/>
                </a:solidFill>
                <a:latin typeface="Verdana" panose="020B0604030504040204" pitchFamily="34" charset="0"/>
              </a:rPr>
              <a:t>Optional Activity</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altLang="en-US" sz="4000" b="1" dirty="0">
              <a:solidFill>
                <a:prstClr val="white"/>
              </a:solidFill>
              <a:latin typeface="Verdana" panose="020B0604030504040204" pitchFamily="34" charset="0"/>
            </a:endParaRPr>
          </a:p>
        </p:txBody>
      </p:sp>
      <p:sp>
        <p:nvSpPr>
          <p:cNvPr id="3" name="Rectangle 2">
            <a:extLst>
              <a:ext uri="{FF2B5EF4-FFF2-40B4-BE49-F238E27FC236}">
                <a16:creationId xmlns:a16="http://schemas.microsoft.com/office/drawing/2014/main" id="{74CC6C58-88A4-AA1B-1660-2DB1F31447B0}"/>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4433BF6-B9FF-C9B4-EA17-52EA5799F02B}"/>
              </a:ext>
            </a:extLst>
          </p:cNvPr>
          <p:cNvSpPr txBox="1"/>
          <p:nvPr/>
        </p:nvSpPr>
        <p:spPr>
          <a:xfrm>
            <a:off x="902229" y="2036765"/>
            <a:ext cx="10481734" cy="2862322"/>
          </a:xfrm>
          <a:prstGeom prst="rect">
            <a:avLst/>
          </a:prstGeom>
          <a:noFill/>
        </p:spPr>
        <p:txBody>
          <a:bodyPr wrap="square" rtlCol="0">
            <a:spAutoFit/>
          </a:bodyPr>
          <a:lstStyle/>
          <a:p>
            <a:pPr>
              <a:spcAft>
                <a:spcPts val="1800"/>
              </a:spcAft>
            </a:pPr>
            <a:r>
              <a:rPr lang="en-GB" sz="3000" b="1" dirty="0">
                <a:latin typeface="Verdana" panose="020B0604030504040204" pitchFamily="34" charset="0"/>
                <a:ea typeface="Verdana" panose="020B0604030504040204" pitchFamily="34" charset="0"/>
              </a:rPr>
              <a:t>Emotion Ball</a:t>
            </a:r>
          </a:p>
          <a:p>
            <a:pPr>
              <a:spcAft>
                <a:spcPts val="600"/>
              </a:spcAft>
            </a:pPr>
            <a:r>
              <a:rPr lang="en-GB" sz="3000" dirty="0">
                <a:latin typeface="Verdana" panose="020B0604030504040204" pitchFamily="34" charset="0"/>
                <a:ea typeface="Verdana" panose="020B0604030504040204" pitchFamily="34" charset="0"/>
              </a:rPr>
              <a:t>Pass the ball and take it in turns to: </a:t>
            </a:r>
          </a:p>
          <a:p>
            <a:pPr marL="971550" lvl="1" indent="-514350">
              <a:spcAft>
                <a:spcPts val="600"/>
              </a:spcAft>
              <a:buAutoNum type="arabicPeriod"/>
            </a:pPr>
            <a:r>
              <a:rPr lang="en-GB" sz="3000" dirty="0">
                <a:latin typeface="Verdana" panose="020B0604030504040204" pitchFamily="34" charset="0"/>
                <a:ea typeface="Verdana" panose="020B0604030504040204" pitchFamily="34" charset="0"/>
              </a:rPr>
              <a:t>Name the emotion </a:t>
            </a:r>
          </a:p>
          <a:p>
            <a:pPr marL="971550" lvl="1" indent="-514350">
              <a:spcAft>
                <a:spcPts val="600"/>
              </a:spcAft>
              <a:buAutoNum type="arabicPeriod"/>
            </a:pPr>
            <a:r>
              <a:rPr lang="en-GB" sz="3000" dirty="0">
                <a:latin typeface="Verdana" panose="020B0604030504040204" pitchFamily="34" charset="0"/>
                <a:ea typeface="Verdana" panose="020B0604030504040204" pitchFamily="34" charset="0"/>
              </a:rPr>
              <a:t>Name a physiological response </a:t>
            </a:r>
          </a:p>
          <a:p>
            <a:pPr marL="971550" lvl="1" indent="-514350">
              <a:spcAft>
                <a:spcPts val="600"/>
              </a:spcAft>
              <a:buAutoNum type="arabicPeriod"/>
            </a:pPr>
            <a:r>
              <a:rPr lang="en-GB" sz="3000" dirty="0">
                <a:latin typeface="Verdana" panose="020B0604030504040204" pitchFamily="34" charset="0"/>
                <a:ea typeface="Verdana" panose="020B0604030504040204" pitchFamily="34" charset="0"/>
              </a:rPr>
              <a:t>Name an automatic behaviour response </a:t>
            </a:r>
            <a:endParaRPr lang="en-GB" sz="3200" dirty="0">
              <a:solidFill>
                <a:schemeClr val="bg1"/>
              </a:solidFill>
            </a:endParaRPr>
          </a:p>
        </p:txBody>
      </p:sp>
      <p:sp>
        <p:nvSpPr>
          <p:cNvPr id="2" name="TextBox 1">
            <a:extLst>
              <a:ext uri="{FF2B5EF4-FFF2-40B4-BE49-F238E27FC236}">
                <a16:creationId xmlns:a16="http://schemas.microsoft.com/office/drawing/2014/main" id="{7D2532B9-55D9-F3EB-E7E3-773DA5E558FF}"/>
              </a:ext>
            </a:extLst>
          </p:cNvPr>
          <p:cNvSpPr txBox="1"/>
          <p:nvPr/>
        </p:nvSpPr>
        <p:spPr>
          <a:xfrm>
            <a:off x="3552463" y="5746099"/>
            <a:ext cx="5087074" cy="400110"/>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(Class Activity B1) </a:t>
            </a:r>
          </a:p>
        </p:txBody>
      </p:sp>
    </p:spTree>
    <p:extLst>
      <p:ext uri="{BB962C8B-B14F-4D97-AF65-F5344CB8AC3E}">
        <p14:creationId xmlns:p14="http://schemas.microsoft.com/office/powerpoint/2010/main" val="29285079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person playing a guitar. He has a big smile and looks relaxed. ">
            <a:extLst>
              <a:ext uri="{FF2B5EF4-FFF2-40B4-BE49-F238E27FC236}">
                <a16:creationId xmlns:a16="http://schemas.microsoft.com/office/drawing/2014/main" id="{8460BCAD-B932-36DC-384E-F374683357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177250">
            <a:off x="4477850" y="2793368"/>
            <a:ext cx="3007699" cy="3807314"/>
          </a:xfrm>
          <a:prstGeom prst="rect">
            <a:avLst/>
          </a:prstGeom>
        </p:spPr>
      </p:pic>
      <p:sp>
        <p:nvSpPr>
          <p:cNvPr id="3" name="Rectangle 2">
            <a:extLst>
              <a:ext uri="{FF2B5EF4-FFF2-40B4-BE49-F238E27FC236}">
                <a16:creationId xmlns:a16="http://schemas.microsoft.com/office/drawing/2014/main" id="{2B699BBE-1640-7851-8832-6C90A83928D0}"/>
              </a:ext>
            </a:extLst>
          </p:cNvPr>
          <p:cNvSpPr>
            <a:spLocks noChangeArrowheads="1"/>
          </p:cNvSpPr>
          <p:nvPr/>
        </p:nvSpPr>
        <p:spPr bwMode="auto">
          <a:xfrm>
            <a:off x="587206" y="109065"/>
            <a:ext cx="1108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5400" b="1" dirty="0">
                <a:solidFill>
                  <a:srgbClr val="3BB2B3"/>
                </a:solidFill>
                <a:latin typeface="Verdana" panose="020B0604030504040204" pitchFamily="34" charset="0"/>
              </a:rPr>
              <a:t>Recognising Emotions </a:t>
            </a:r>
          </a:p>
        </p:txBody>
      </p:sp>
      <p:sp>
        <p:nvSpPr>
          <p:cNvPr id="4" name="TextBox 3">
            <a:extLst>
              <a:ext uri="{FF2B5EF4-FFF2-40B4-BE49-F238E27FC236}">
                <a16:creationId xmlns:a16="http://schemas.microsoft.com/office/drawing/2014/main" id="{BA803217-C59C-1B1C-2E53-09D7534D28AC}"/>
              </a:ext>
            </a:extLst>
          </p:cNvPr>
          <p:cNvSpPr txBox="1"/>
          <p:nvPr/>
        </p:nvSpPr>
        <p:spPr>
          <a:xfrm>
            <a:off x="4222571" y="1280249"/>
            <a:ext cx="4111531" cy="707886"/>
          </a:xfrm>
          <a:prstGeom prst="rect">
            <a:avLst/>
          </a:prstGeom>
          <a:noFill/>
        </p:spPr>
        <p:txBody>
          <a:bodyPr wrap="square" rtlCol="0">
            <a:spAutoFit/>
          </a:bodyPr>
          <a:lstStyle/>
          <a:p>
            <a:pPr>
              <a:spcAft>
                <a:spcPts val="1800"/>
              </a:spcAft>
            </a:pPr>
            <a:r>
              <a:rPr lang="en-GB" sz="4000" b="1" dirty="0">
                <a:latin typeface="Verdana" panose="020B0604030504040204" pitchFamily="34" charset="0"/>
                <a:ea typeface="Verdana" panose="020B0604030504040204" pitchFamily="34" charset="0"/>
              </a:rPr>
              <a:t>1. Happiness</a:t>
            </a:r>
            <a:r>
              <a:rPr lang="en-GB" sz="3000" b="1" dirty="0">
                <a:latin typeface="Verdana" panose="020B0604030504040204" pitchFamily="34" charset="0"/>
                <a:ea typeface="Verdana" panose="020B0604030504040204" pitchFamily="34" charset="0"/>
              </a:rPr>
              <a:t> </a:t>
            </a:r>
          </a:p>
        </p:txBody>
      </p:sp>
      <p:sp>
        <p:nvSpPr>
          <p:cNvPr id="6" name="TextBox 5">
            <a:extLst>
              <a:ext uri="{FF2B5EF4-FFF2-40B4-BE49-F238E27FC236}">
                <a16:creationId xmlns:a16="http://schemas.microsoft.com/office/drawing/2014/main" id="{88D79748-B32E-062E-AEA8-E2D938C06275}"/>
              </a:ext>
            </a:extLst>
          </p:cNvPr>
          <p:cNvSpPr txBox="1"/>
          <p:nvPr/>
        </p:nvSpPr>
        <p:spPr>
          <a:xfrm>
            <a:off x="587206" y="2235989"/>
            <a:ext cx="4505655" cy="2939266"/>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feel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Lightness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Warmth in chest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Butterflies in stomach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Changes in breathing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Increased heart rate </a:t>
            </a:r>
          </a:p>
        </p:txBody>
      </p:sp>
      <p:sp>
        <p:nvSpPr>
          <p:cNvPr id="8" name="TextBox 7">
            <a:extLst>
              <a:ext uri="{FF2B5EF4-FFF2-40B4-BE49-F238E27FC236}">
                <a16:creationId xmlns:a16="http://schemas.microsoft.com/office/drawing/2014/main" id="{7C75AC7C-8FDB-28ED-84DE-771E13155FE5}"/>
              </a:ext>
            </a:extLst>
          </p:cNvPr>
          <p:cNvSpPr txBox="1"/>
          <p:nvPr/>
        </p:nvSpPr>
        <p:spPr>
          <a:xfrm>
            <a:off x="7928701" y="2152694"/>
            <a:ext cx="4011637" cy="3308598"/>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see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Happy tears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Jumping/being energetic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Lifted posture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Upbeat tone of voice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Pupils dilated </a:t>
            </a:r>
          </a:p>
        </p:txBody>
      </p:sp>
      <p:sp>
        <p:nvSpPr>
          <p:cNvPr id="9" name="Rectangle 8">
            <a:extLst>
              <a:ext uri="{FF2B5EF4-FFF2-40B4-BE49-F238E27FC236}">
                <a16:creationId xmlns:a16="http://schemas.microsoft.com/office/drawing/2014/main" id="{443FE504-55F5-065C-DE9D-603F44ECF521}"/>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49950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699BBE-1640-7851-8832-6C90A83928D0}"/>
              </a:ext>
            </a:extLst>
          </p:cNvPr>
          <p:cNvSpPr>
            <a:spLocks noChangeArrowheads="1"/>
          </p:cNvSpPr>
          <p:nvPr/>
        </p:nvSpPr>
        <p:spPr bwMode="auto">
          <a:xfrm>
            <a:off x="587206" y="109065"/>
            <a:ext cx="1108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5400" b="1" dirty="0">
                <a:solidFill>
                  <a:srgbClr val="3BB2B3"/>
                </a:solidFill>
                <a:latin typeface="Verdana" panose="020B0604030504040204" pitchFamily="34" charset="0"/>
              </a:rPr>
              <a:t>Recognising Emotions </a:t>
            </a:r>
          </a:p>
        </p:txBody>
      </p:sp>
      <p:sp>
        <p:nvSpPr>
          <p:cNvPr id="4" name="TextBox 3">
            <a:extLst>
              <a:ext uri="{FF2B5EF4-FFF2-40B4-BE49-F238E27FC236}">
                <a16:creationId xmlns:a16="http://schemas.microsoft.com/office/drawing/2014/main" id="{BA803217-C59C-1B1C-2E53-09D7534D28AC}"/>
              </a:ext>
            </a:extLst>
          </p:cNvPr>
          <p:cNvSpPr txBox="1"/>
          <p:nvPr/>
        </p:nvSpPr>
        <p:spPr>
          <a:xfrm>
            <a:off x="4222571" y="1280249"/>
            <a:ext cx="4111531" cy="707886"/>
          </a:xfrm>
          <a:prstGeom prst="rect">
            <a:avLst/>
          </a:prstGeom>
          <a:noFill/>
        </p:spPr>
        <p:txBody>
          <a:bodyPr wrap="square" rtlCol="0">
            <a:spAutoFit/>
          </a:bodyPr>
          <a:lstStyle/>
          <a:p>
            <a:pPr>
              <a:spcAft>
                <a:spcPts val="1800"/>
              </a:spcAft>
            </a:pPr>
            <a:r>
              <a:rPr lang="en-GB" sz="4000" b="1" dirty="0">
                <a:latin typeface="Verdana" panose="020B0604030504040204" pitchFamily="34" charset="0"/>
                <a:ea typeface="Verdana" panose="020B0604030504040204" pitchFamily="34" charset="0"/>
              </a:rPr>
              <a:t>2. Sadness</a:t>
            </a:r>
            <a:r>
              <a:rPr lang="en-GB" sz="3000" b="1" dirty="0">
                <a:latin typeface="Verdana" panose="020B0604030504040204" pitchFamily="34" charset="0"/>
                <a:ea typeface="Verdana" panose="020B0604030504040204" pitchFamily="34" charset="0"/>
              </a:rPr>
              <a:t> </a:t>
            </a:r>
          </a:p>
        </p:txBody>
      </p:sp>
      <p:sp>
        <p:nvSpPr>
          <p:cNvPr id="6" name="TextBox 5">
            <a:extLst>
              <a:ext uri="{FF2B5EF4-FFF2-40B4-BE49-F238E27FC236}">
                <a16:creationId xmlns:a16="http://schemas.microsoft.com/office/drawing/2014/main" id="{88D79748-B32E-062E-AEA8-E2D938C06275}"/>
              </a:ext>
            </a:extLst>
          </p:cNvPr>
          <p:cNvSpPr txBox="1"/>
          <p:nvPr/>
        </p:nvSpPr>
        <p:spPr>
          <a:xfrm>
            <a:off x="587206" y="2127373"/>
            <a:ext cx="4540379" cy="4262705"/>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feel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Heaviness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Tight chest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Sinking feeling in stomach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Tiredness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Sickness</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Lump in throat </a:t>
            </a:r>
          </a:p>
          <a:p>
            <a:pPr marL="457200" indent="-457200">
              <a:spcAft>
                <a:spcPts val="600"/>
              </a:spcAft>
              <a:buFont typeface="Arial" panose="020B0604020202020204" pitchFamily="34" charset="0"/>
              <a:buChar char="•"/>
            </a:pPr>
            <a:endParaRPr lang="en-GB" sz="28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C75AC7C-8FDB-28ED-84DE-771E13155FE5}"/>
              </a:ext>
            </a:extLst>
          </p:cNvPr>
          <p:cNvSpPr txBox="1"/>
          <p:nvPr/>
        </p:nvSpPr>
        <p:spPr>
          <a:xfrm>
            <a:off x="7727750" y="2098998"/>
            <a:ext cx="5825143" cy="3893374"/>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see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Tears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Furrowed brows</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Slumped posture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Comfort habits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Withdrawal</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Low voice  </a:t>
            </a:r>
          </a:p>
          <a:p>
            <a:pPr marL="457200" indent="-457200">
              <a:spcAft>
                <a:spcPts val="600"/>
              </a:spcAft>
              <a:buFont typeface="Arial" panose="020B0604020202020204" pitchFamily="34" charset="0"/>
              <a:buChar char="•"/>
            </a:pPr>
            <a:endParaRPr lang="en-GB" sz="2800" dirty="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443FE504-55F5-065C-DE9D-603F44ECF521}"/>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boy standing with his hands in his pockets looking down. He has a sad facial expression.&#10;&#10;">
            <a:extLst>
              <a:ext uri="{FF2B5EF4-FFF2-40B4-BE49-F238E27FC236}">
                <a16:creationId xmlns:a16="http://schemas.microsoft.com/office/drawing/2014/main" id="{6964CC2F-1FB1-A307-042C-835600AA5CC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6116" b="100000" l="9813" r="89720">
                        <a14:foregroundMark x1="52804" y1="11009" x2="69626" y2="11621"/>
                        <a14:foregroundMark x1="63084" y1="7034" x2="52336" y2="6116"/>
                        <a14:foregroundMark x1="31776" y1="91743" x2="31776" y2="98777"/>
                        <a14:foregroundMark x1="50000" y1="98165" x2="50000" y2="99694"/>
                      </a14:backgroundRemoval>
                    </a14:imgEffect>
                  </a14:imgLayer>
                </a14:imgProps>
              </a:ext>
              <a:ext uri="{28A0092B-C50C-407E-A947-70E740481C1C}">
                <a14:useLocalDpi xmlns:a14="http://schemas.microsoft.com/office/drawing/2010/main"/>
              </a:ext>
            </a:extLst>
          </a:blip>
          <a:srcRect/>
          <a:stretch/>
        </p:blipFill>
        <p:spPr>
          <a:xfrm>
            <a:off x="4876303" y="2645985"/>
            <a:ext cx="2505533" cy="3826581"/>
          </a:xfrm>
          <a:prstGeom prst="rect">
            <a:avLst/>
          </a:prstGeom>
        </p:spPr>
      </p:pic>
    </p:spTree>
    <p:extLst>
      <p:ext uri="{BB962C8B-B14F-4D97-AF65-F5344CB8AC3E}">
        <p14:creationId xmlns:p14="http://schemas.microsoft.com/office/powerpoint/2010/main" val="205811290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oung person crouching down and hugging their knees. They have a worried facial expression. ">
            <a:extLst>
              <a:ext uri="{FF2B5EF4-FFF2-40B4-BE49-F238E27FC236}">
                <a16:creationId xmlns:a16="http://schemas.microsoft.com/office/drawing/2014/main" id="{7D026D04-6F39-5245-4518-8F0974E0DC5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53" b="99526" l="9479" r="92417">
                        <a14:foregroundMark x1="54028" y1="85308" x2="38389" y2="98578"/>
                        <a14:foregroundMark x1="89100" y1="90995" x2="92891" y2="69194"/>
                        <a14:foregroundMark x1="92891" y1="69194" x2="92417" y2="65877"/>
                        <a14:backgroundMark x1="38389" y1="99052" x2="36493" y2="99526"/>
                      </a14:backgroundRemoval>
                    </a14:imgEffect>
                  </a14:imgLayer>
                </a14:imgProps>
              </a:ext>
              <a:ext uri="{28A0092B-C50C-407E-A947-70E740481C1C}">
                <a14:useLocalDpi xmlns:a14="http://schemas.microsoft.com/office/drawing/2010/main"/>
              </a:ext>
            </a:extLst>
          </a:blip>
          <a:srcRect/>
          <a:stretch/>
        </p:blipFill>
        <p:spPr>
          <a:xfrm>
            <a:off x="4441101" y="3429000"/>
            <a:ext cx="3040886" cy="3043566"/>
          </a:xfrm>
          <a:prstGeom prst="rect">
            <a:avLst/>
          </a:prstGeom>
        </p:spPr>
      </p:pic>
      <p:sp>
        <p:nvSpPr>
          <p:cNvPr id="3" name="Rectangle 2">
            <a:extLst>
              <a:ext uri="{FF2B5EF4-FFF2-40B4-BE49-F238E27FC236}">
                <a16:creationId xmlns:a16="http://schemas.microsoft.com/office/drawing/2014/main" id="{2B699BBE-1640-7851-8832-6C90A83928D0}"/>
              </a:ext>
            </a:extLst>
          </p:cNvPr>
          <p:cNvSpPr>
            <a:spLocks noChangeArrowheads="1"/>
          </p:cNvSpPr>
          <p:nvPr/>
        </p:nvSpPr>
        <p:spPr bwMode="auto">
          <a:xfrm>
            <a:off x="587206" y="109065"/>
            <a:ext cx="1108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5400" b="1" dirty="0">
                <a:solidFill>
                  <a:srgbClr val="3BB2B3"/>
                </a:solidFill>
                <a:latin typeface="Verdana" panose="020B0604030504040204" pitchFamily="34" charset="0"/>
              </a:rPr>
              <a:t>Recognising Emotions </a:t>
            </a:r>
          </a:p>
        </p:txBody>
      </p:sp>
      <p:sp>
        <p:nvSpPr>
          <p:cNvPr id="4" name="TextBox 3">
            <a:extLst>
              <a:ext uri="{FF2B5EF4-FFF2-40B4-BE49-F238E27FC236}">
                <a16:creationId xmlns:a16="http://schemas.microsoft.com/office/drawing/2014/main" id="{BA803217-C59C-1B1C-2E53-09D7534D28AC}"/>
              </a:ext>
            </a:extLst>
          </p:cNvPr>
          <p:cNvSpPr txBox="1"/>
          <p:nvPr/>
        </p:nvSpPr>
        <p:spPr>
          <a:xfrm>
            <a:off x="4222571" y="1280249"/>
            <a:ext cx="4111531" cy="707886"/>
          </a:xfrm>
          <a:prstGeom prst="rect">
            <a:avLst/>
          </a:prstGeom>
          <a:noFill/>
        </p:spPr>
        <p:txBody>
          <a:bodyPr wrap="square" rtlCol="0">
            <a:spAutoFit/>
          </a:bodyPr>
          <a:lstStyle/>
          <a:p>
            <a:pPr>
              <a:spcAft>
                <a:spcPts val="1800"/>
              </a:spcAft>
            </a:pPr>
            <a:r>
              <a:rPr lang="en-GB" sz="4000" b="1" dirty="0">
                <a:latin typeface="Verdana" panose="020B0604030504040204" pitchFamily="34" charset="0"/>
                <a:ea typeface="Verdana" panose="020B0604030504040204" pitchFamily="34" charset="0"/>
              </a:rPr>
              <a:t>3. Worry</a:t>
            </a:r>
            <a:r>
              <a:rPr lang="en-GB" sz="3000" b="1" dirty="0">
                <a:latin typeface="Verdana" panose="020B0604030504040204" pitchFamily="34" charset="0"/>
                <a:ea typeface="Verdana" panose="020B0604030504040204" pitchFamily="34" charset="0"/>
              </a:rPr>
              <a:t> </a:t>
            </a:r>
          </a:p>
        </p:txBody>
      </p:sp>
      <p:sp>
        <p:nvSpPr>
          <p:cNvPr id="6" name="TextBox 5">
            <a:extLst>
              <a:ext uri="{FF2B5EF4-FFF2-40B4-BE49-F238E27FC236}">
                <a16:creationId xmlns:a16="http://schemas.microsoft.com/office/drawing/2014/main" id="{88D79748-B32E-062E-AEA8-E2D938C06275}"/>
              </a:ext>
            </a:extLst>
          </p:cNvPr>
          <p:cNvSpPr txBox="1"/>
          <p:nvPr/>
        </p:nvSpPr>
        <p:spPr>
          <a:xfrm>
            <a:off x="390437" y="2098998"/>
            <a:ext cx="4297310" cy="4262705"/>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feel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Increased heart rate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Dizziness</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Increased sweating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Shallow rapid breathing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Churning stomach/nausea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Weak muscles  </a:t>
            </a:r>
          </a:p>
          <a:p>
            <a:pPr>
              <a:spcAft>
                <a:spcPts val="600"/>
              </a:spcAft>
            </a:pPr>
            <a:endParaRPr lang="en-GB" sz="28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C75AC7C-8FDB-28ED-84DE-771E13155FE5}"/>
              </a:ext>
            </a:extLst>
          </p:cNvPr>
          <p:cNvSpPr txBox="1"/>
          <p:nvPr/>
        </p:nvSpPr>
        <p:spPr>
          <a:xfrm>
            <a:off x="8202313" y="2098998"/>
            <a:ext cx="3989687" cy="3385542"/>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see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Trembling/shaking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Wide eyes</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Shrinking posture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Comfort habits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Goosebumps</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Jumpiness  </a:t>
            </a:r>
          </a:p>
        </p:txBody>
      </p:sp>
      <p:sp>
        <p:nvSpPr>
          <p:cNvPr id="9" name="Rectangle 8">
            <a:extLst>
              <a:ext uri="{FF2B5EF4-FFF2-40B4-BE49-F238E27FC236}">
                <a16:creationId xmlns:a16="http://schemas.microsoft.com/office/drawing/2014/main" id="{443FE504-55F5-065C-DE9D-603F44ECF521}"/>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57476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699BBE-1640-7851-8832-6C90A83928D0}"/>
              </a:ext>
            </a:extLst>
          </p:cNvPr>
          <p:cNvSpPr>
            <a:spLocks noChangeArrowheads="1"/>
          </p:cNvSpPr>
          <p:nvPr/>
        </p:nvSpPr>
        <p:spPr bwMode="auto">
          <a:xfrm>
            <a:off x="587206" y="109065"/>
            <a:ext cx="11083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5400" b="1" dirty="0">
                <a:solidFill>
                  <a:srgbClr val="3BB2B3"/>
                </a:solidFill>
                <a:latin typeface="Verdana" panose="020B0604030504040204" pitchFamily="34" charset="0"/>
              </a:rPr>
              <a:t>Recognising Emotions </a:t>
            </a:r>
          </a:p>
        </p:txBody>
      </p:sp>
      <p:sp>
        <p:nvSpPr>
          <p:cNvPr id="4" name="TextBox 3">
            <a:extLst>
              <a:ext uri="{FF2B5EF4-FFF2-40B4-BE49-F238E27FC236}">
                <a16:creationId xmlns:a16="http://schemas.microsoft.com/office/drawing/2014/main" id="{BA803217-C59C-1B1C-2E53-09D7534D28AC}"/>
              </a:ext>
            </a:extLst>
          </p:cNvPr>
          <p:cNvSpPr txBox="1"/>
          <p:nvPr/>
        </p:nvSpPr>
        <p:spPr>
          <a:xfrm>
            <a:off x="4512336" y="1144538"/>
            <a:ext cx="4111531" cy="707886"/>
          </a:xfrm>
          <a:prstGeom prst="rect">
            <a:avLst/>
          </a:prstGeom>
          <a:noFill/>
        </p:spPr>
        <p:txBody>
          <a:bodyPr wrap="square" rtlCol="0">
            <a:spAutoFit/>
          </a:bodyPr>
          <a:lstStyle/>
          <a:p>
            <a:pPr>
              <a:spcAft>
                <a:spcPts val="1800"/>
              </a:spcAft>
            </a:pPr>
            <a:r>
              <a:rPr lang="en-GB" sz="4000" b="1" dirty="0">
                <a:latin typeface="Verdana" panose="020B0604030504040204" pitchFamily="34" charset="0"/>
                <a:ea typeface="Verdana" panose="020B0604030504040204" pitchFamily="34" charset="0"/>
              </a:rPr>
              <a:t>4. Anger</a:t>
            </a:r>
            <a:r>
              <a:rPr lang="en-GB" sz="3000" b="1" dirty="0">
                <a:latin typeface="Verdana" panose="020B0604030504040204" pitchFamily="34" charset="0"/>
                <a:ea typeface="Verdana" panose="020B0604030504040204" pitchFamily="34" charset="0"/>
              </a:rPr>
              <a:t> </a:t>
            </a:r>
          </a:p>
        </p:txBody>
      </p:sp>
      <p:sp>
        <p:nvSpPr>
          <p:cNvPr id="6" name="TextBox 5">
            <a:extLst>
              <a:ext uri="{FF2B5EF4-FFF2-40B4-BE49-F238E27FC236}">
                <a16:creationId xmlns:a16="http://schemas.microsoft.com/office/drawing/2014/main" id="{88D79748-B32E-062E-AEA8-E2D938C06275}"/>
              </a:ext>
            </a:extLst>
          </p:cNvPr>
          <p:cNvSpPr txBox="1"/>
          <p:nvPr/>
        </p:nvSpPr>
        <p:spPr>
          <a:xfrm>
            <a:off x="1067050" y="2144968"/>
            <a:ext cx="5825143" cy="3831818"/>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feel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Racing heart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Tense muscles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Sweating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Churning stomach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Tight chest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Fast breathing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Hotness </a:t>
            </a:r>
          </a:p>
        </p:txBody>
      </p:sp>
      <p:sp>
        <p:nvSpPr>
          <p:cNvPr id="8" name="TextBox 7">
            <a:extLst>
              <a:ext uri="{FF2B5EF4-FFF2-40B4-BE49-F238E27FC236}">
                <a16:creationId xmlns:a16="http://schemas.microsoft.com/office/drawing/2014/main" id="{7C75AC7C-8FDB-28ED-84DE-771E13155FE5}"/>
              </a:ext>
            </a:extLst>
          </p:cNvPr>
          <p:cNvSpPr txBox="1"/>
          <p:nvPr/>
        </p:nvSpPr>
        <p:spPr>
          <a:xfrm>
            <a:off x="7965849" y="1821087"/>
            <a:ext cx="5825143" cy="4278094"/>
          </a:xfrm>
          <a:prstGeom prst="rect">
            <a:avLst/>
          </a:prstGeom>
          <a:noFill/>
        </p:spPr>
        <p:txBody>
          <a:bodyPr wrap="square" rtlCol="0">
            <a:spAutoFit/>
          </a:bodyPr>
          <a:lstStyle/>
          <a:p>
            <a:pPr>
              <a:spcAft>
                <a:spcPts val="1800"/>
              </a:spcAft>
            </a:pPr>
            <a:r>
              <a:rPr lang="en-GB" sz="3000" b="1" dirty="0">
                <a:solidFill>
                  <a:srgbClr val="396869"/>
                </a:solidFill>
                <a:latin typeface="Verdana" panose="020B0604030504040204" pitchFamily="34" charset="0"/>
                <a:ea typeface="Verdana" panose="020B0604030504040204" pitchFamily="34" charset="0"/>
              </a:rPr>
              <a:t>Things we see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Red face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Clenched jaw or fist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Fidgeting/shaking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Raised voice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Lowered eyebrows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Puffed out chest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Pursed lips </a:t>
            </a:r>
          </a:p>
          <a:p>
            <a:pPr marL="457200" indent="-457200">
              <a:spcAft>
                <a:spcPts val="600"/>
              </a:spcAft>
              <a:buFont typeface="Arial" panose="020B0604020202020204" pitchFamily="34" charset="0"/>
              <a:buChar char="•"/>
            </a:pPr>
            <a:r>
              <a:rPr lang="en-GB" sz="2400" dirty="0">
                <a:latin typeface="Verdana" panose="020B0604030504040204" pitchFamily="34" charset="0"/>
                <a:ea typeface="Verdana" panose="020B0604030504040204" pitchFamily="34" charset="0"/>
              </a:rPr>
              <a:t>Nostrils flared </a:t>
            </a:r>
          </a:p>
        </p:txBody>
      </p:sp>
      <p:sp>
        <p:nvSpPr>
          <p:cNvPr id="9" name="Rectangle 8">
            <a:extLst>
              <a:ext uri="{FF2B5EF4-FFF2-40B4-BE49-F238E27FC236}">
                <a16:creationId xmlns:a16="http://schemas.microsoft.com/office/drawing/2014/main" id="{443FE504-55F5-065C-DE9D-603F44ECF521}"/>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erson with their hands up in frustration. They are shouting and they have an angry facial expression. ">
            <a:extLst>
              <a:ext uri="{FF2B5EF4-FFF2-40B4-BE49-F238E27FC236}">
                <a16:creationId xmlns:a16="http://schemas.microsoft.com/office/drawing/2014/main" id="{8806306B-CBAD-B722-EE1B-845F21967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5568" y="2144968"/>
            <a:ext cx="2533453" cy="4327598"/>
          </a:xfrm>
          <a:prstGeom prst="rect">
            <a:avLst/>
          </a:prstGeom>
        </p:spPr>
      </p:pic>
    </p:spTree>
    <p:extLst>
      <p:ext uri="{BB962C8B-B14F-4D97-AF65-F5344CB8AC3E}">
        <p14:creationId xmlns:p14="http://schemas.microsoft.com/office/powerpoint/2010/main" val="303530766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61B8AC4AE27245AEB5369858502A54" ma:contentTypeVersion="15" ma:contentTypeDescription="Create a new document." ma:contentTypeScope="" ma:versionID="b99f5434e5de34115e819e8cfccf0f86">
  <xsd:schema xmlns:xsd="http://www.w3.org/2001/XMLSchema" xmlns:xs="http://www.w3.org/2001/XMLSchema" xmlns:p="http://schemas.microsoft.com/office/2006/metadata/properties" xmlns:ns1="http://schemas.microsoft.com/sharepoint/v3" xmlns:ns2="8131a562-c321-4da1-bf32-3ba4180a1ba9" xmlns:ns3="a3c0439b-97d5-4f38-bf56-8112ffc1b069" targetNamespace="http://schemas.microsoft.com/office/2006/metadata/properties" ma:root="true" ma:fieldsID="c2f6807c5c9d1334ba254ea87fe12b26" ns1:_="" ns2:_="" ns3:_="">
    <xsd:import namespace="http://schemas.microsoft.com/sharepoint/v3"/>
    <xsd:import namespace="8131a562-c321-4da1-bf32-3ba4180a1ba9"/>
    <xsd:import namespace="a3c0439b-97d5-4f38-bf56-8112ffc1b0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31a562-c321-4da1-bf32-3ba4180a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92b533-d5c9-4c71-ae24-c10ac198b93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0439b-97d5-4f38-bf56-8112ffc1b0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af6ff71-d1f4-4f4c-a12c-bb35aeef2e22}" ma:internalName="TaxCatchAll" ma:showField="CatchAllData" ma:web="a3c0439b-97d5-4f38-bf56-8112ffc1b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9AFA5D-D0EE-45D6-B3A6-03983936283C}">
  <ds:schemaRefs>
    <ds:schemaRef ds:uri="http://schemas.microsoft.com/sharepoint/v3/contenttype/forms"/>
  </ds:schemaRefs>
</ds:datastoreItem>
</file>

<file path=customXml/itemProps2.xml><?xml version="1.0" encoding="utf-8"?>
<ds:datastoreItem xmlns:ds="http://schemas.openxmlformats.org/officeDocument/2006/customXml" ds:itemID="{E925C9FC-D5F3-4FC9-A6FB-4F33C4A3F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31a562-c321-4da1-bf32-3ba4180a1ba9"/>
    <ds:schemaRef ds:uri="a3c0439b-97d5-4f38-bf56-8112ffc1b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5451</TotalTime>
  <Words>3656</Words>
  <Application>Microsoft Macintosh PowerPoint</Application>
  <PresentationFormat>Widescreen</PresentationFormat>
  <Paragraphs>363</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Myriad Pro</vt:lpstr>
      <vt:lpstr>Verdana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Ross</dc:creator>
  <cp:lastModifiedBy>Gordon McLachlan</cp:lastModifiedBy>
  <cp:revision>119</cp:revision>
  <dcterms:created xsi:type="dcterms:W3CDTF">2022-03-03T09:55:52Z</dcterms:created>
  <dcterms:modified xsi:type="dcterms:W3CDTF">2024-08-21T16:51:35Z</dcterms:modified>
</cp:coreProperties>
</file>