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3"/>
  </p:notesMasterIdLst>
  <p:sldIdLst>
    <p:sldId id="350" r:id="rId4"/>
    <p:sldId id="351" r:id="rId5"/>
    <p:sldId id="369" r:id="rId6"/>
    <p:sldId id="352" r:id="rId7"/>
    <p:sldId id="384" r:id="rId8"/>
    <p:sldId id="370" r:id="rId9"/>
    <p:sldId id="388" r:id="rId10"/>
    <p:sldId id="382" r:id="rId11"/>
    <p:sldId id="344" r:id="rId12"/>
    <p:sldId id="385" r:id="rId13"/>
    <p:sldId id="345" r:id="rId14"/>
    <p:sldId id="346" r:id="rId15"/>
    <p:sldId id="347" r:id="rId16"/>
    <p:sldId id="375" r:id="rId17"/>
    <p:sldId id="376" r:id="rId18"/>
    <p:sldId id="387" r:id="rId19"/>
    <p:sldId id="386" r:id="rId20"/>
    <p:sldId id="381" r:id="rId21"/>
    <p:sldId id="3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B2B3"/>
    <a:srgbClr val="396869"/>
    <a:srgbClr val="FF6565"/>
    <a:srgbClr val="34164A"/>
    <a:srgbClr val="1AA7A4"/>
    <a:srgbClr val="CC0000"/>
    <a:srgbClr val="3338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51" autoAdjust="0"/>
    <p:restoredTop sz="79816" autoAdjust="0"/>
  </p:normalViewPr>
  <p:slideViewPr>
    <p:cSldViewPr snapToGrid="0">
      <p:cViewPr varScale="1">
        <p:scale>
          <a:sx n="136" d="100"/>
          <a:sy n="136" d="100"/>
        </p:scale>
        <p:origin x="6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09879-CB3E-4E25-9B2D-C69A5D5D7987}" type="datetimeFigureOut">
              <a:rPr lang="en-GB" smtClean="0"/>
              <a:t>21/08/2024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C325C-1104-4E85-851C-F2C3935B1198}" type="slidenum">
              <a:rPr lang="en-GB" smtClean="0"/>
              <a:t>‹#›</a:t>
            </a:fld>
            <a:endParaRPr lang="en-GB"/>
          </a:p>
        </p:txBody>
      </p:sp>
    </p:spTree>
    <p:extLst>
      <p:ext uri="{BB962C8B-B14F-4D97-AF65-F5344CB8AC3E}">
        <p14:creationId xmlns:p14="http://schemas.microsoft.com/office/powerpoint/2010/main" val="64642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For more information on the brain visit the SCCR professionals learning zone for guided PowerPoints and articles: https://www.scottishconflictresolution.org.uk/learning-zone-professionals </a:t>
            </a:r>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913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We move through different emotional states throughout the day and can be in more than one at once, so our body might be in rest and digest but our mind is alert and engaged.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Emotional states are different to individual emotions. For example, we can be in our fight or flight emotional state, be we are feeling a range of emotions such as fear, anger, and rejection.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we are in Fight or Fight and Freeze and Shutdown we have little or no control over our emotions and reactions – it’s our lizard brain kicking in.</a:t>
            </a:r>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1424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200" kern="1200" dirty="0">
                <a:solidFill>
                  <a:schemeClr val="tx1"/>
                </a:solidFill>
                <a:effectLst/>
                <a:latin typeface="+mn-lt"/>
                <a:ea typeface="+mn-ea"/>
                <a:cs typeface="+mn-cs"/>
              </a:rPr>
              <a:t>What’s happens in the body? </a:t>
            </a:r>
          </a:p>
          <a:p>
            <a:pPr lvl="0"/>
            <a:r>
              <a:rPr lang="en-GB" sz="1200" kern="1200" dirty="0">
                <a:solidFill>
                  <a:schemeClr val="tx1"/>
                </a:solidFill>
                <a:effectLst/>
                <a:latin typeface="+mn-lt"/>
                <a:ea typeface="+mn-ea"/>
                <a:cs typeface="+mn-cs"/>
              </a:rPr>
              <a:t>- Our muscles feel relaxed, we might move slower while our body is recharging and digesting, and we breathe slower.  We feel safe and comfortable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When might you be in this state?</a:t>
            </a:r>
          </a:p>
          <a:p>
            <a:pPr lvl="0"/>
            <a:r>
              <a:rPr lang="en-GB" sz="1200" kern="1200" dirty="0">
                <a:solidFill>
                  <a:schemeClr val="tx1"/>
                </a:solidFill>
                <a:effectLst/>
                <a:latin typeface="+mn-lt"/>
                <a:ea typeface="+mn-ea"/>
                <a:cs typeface="+mn-cs"/>
              </a:rPr>
              <a:t>- When we are doing something we enjoy or around people we love but don’t need a lot of energy.</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 are we positioned to respond to conflict in this state? </a:t>
            </a:r>
          </a:p>
          <a:p>
            <a:pPr lvl="0"/>
            <a:r>
              <a:rPr lang="en-GB" sz="1200" kern="1200" dirty="0">
                <a:solidFill>
                  <a:schemeClr val="tx1"/>
                </a:solidFill>
                <a:effectLst/>
                <a:latin typeface="+mn-lt"/>
                <a:ea typeface="+mn-ea"/>
                <a:cs typeface="+mn-cs"/>
              </a:rPr>
              <a:t>- We are open and empathetic in this state so we are able to manage conflict, however we might not be able to respond quickly. We are feeling open and safe so this might be a good time to have a difficult conversation.  </a:t>
            </a:r>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38995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200" kern="1200" dirty="0">
                <a:solidFill>
                  <a:schemeClr val="tx1"/>
                </a:solidFill>
                <a:effectLst/>
                <a:latin typeface="+mn-lt"/>
                <a:ea typeface="+mn-ea"/>
                <a:cs typeface="+mn-cs"/>
              </a:rPr>
              <a:t>What’s happens in the body?</a:t>
            </a:r>
          </a:p>
          <a:p>
            <a:pPr lvl="0"/>
            <a:r>
              <a:rPr lang="en-GB" sz="1200" kern="1200" dirty="0">
                <a:solidFill>
                  <a:schemeClr val="tx1"/>
                </a:solidFill>
                <a:effectLst/>
                <a:latin typeface="+mn-lt"/>
                <a:ea typeface="+mn-ea"/>
                <a:cs typeface="+mn-cs"/>
              </a:rPr>
              <a:t>- We are still relaxed but beginning to prepare for action. Our body feels awake and energised but still safe.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When might you be in this state?</a:t>
            </a:r>
          </a:p>
          <a:p>
            <a:pPr lvl="0"/>
            <a:r>
              <a:rPr lang="en-GB" sz="1200" kern="1200" dirty="0">
                <a:solidFill>
                  <a:schemeClr val="tx1"/>
                </a:solidFill>
                <a:effectLst/>
                <a:latin typeface="+mn-lt"/>
                <a:ea typeface="+mn-ea"/>
                <a:cs typeface="+mn-cs"/>
              </a:rPr>
              <a:t>- When you are doing something that your enjoy that requires energy. We are able to concentrate and ready to get things done.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 are we positioned to respond to conflict in this state? </a:t>
            </a:r>
          </a:p>
          <a:p>
            <a:pPr lvl="0"/>
            <a:r>
              <a:rPr lang="en-GB" sz="1200" kern="1200" dirty="0">
                <a:solidFill>
                  <a:schemeClr val="tx1"/>
                </a:solidFill>
                <a:effectLst/>
                <a:latin typeface="+mn-lt"/>
                <a:ea typeface="+mn-ea"/>
                <a:cs typeface="+mn-cs"/>
              </a:rPr>
              <a:t>- When we are alert and engaged we are in a good position to problem solve, consider all perspectives, and collaborate.</a:t>
            </a:r>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336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What happens in the body?</a:t>
            </a:r>
          </a:p>
          <a:p>
            <a:pPr marL="171450" indent="-171450">
              <a:buFontTx/>
              <a:buChar char="-"/>
            </a:pPr>
            <a:r>
              <a:rPr lang="en-GB" altLang="en-US" dirty="0"/>
              <a:t>Our breathing and heartrate increase. We might start sweating, have a sinking feeling in our stomach, or feel a tightness in the chest. </a:t>
            </a:r>
          </a:p>
          <a:p>
            <a:pPr marL="0" indent="0">
              <a:buFontTx/>
              <a:buNone/>
            </a:pPr>
            <a:endParaRPr lang="en-GB" altLang="en-US" dirty="0"/>
          </a:p>
          <a:p>
            <a:pPr marL="0" indent="0">
              <a:buFontTx/>
              <a:buNone/>
            </a:pPr>
            <a:r>
              <a:rPr lang="en-GB" altLang="en-US" dirty="0"/>
              <a:t>When might you be in this state? </a:t>
            </a:r>
          </a:p>
          <a:p>
            <a:pPr marL="171450" indent="-171450">
              <a:buFontTx/>
              <a:buChar char="-"/>
            </a:pPr>
            <a:r>
              <a:rPr lang="en-GB" altLang="en-US" dirty="0"/>
              <a:t>When something happens to make you feel anxious, for example before an exam or when you are somewhere unfamiliar </a:t>
            </a:r>
          </a:p>
          <a:p>
            <a:pPr marL="0" indent="0">
              <a:buFontTx/>
              <a:buNone/>
            </a:pPr>
            <a:endParaRPr lang="en-GB" altLang="en-US" dirty="0"/>
          </a:p>
          <a:p>
            <a:pPr marL="0" indent="0">
              <a:buFontTx/>
              <a:buNone/>
            </a:pPr>
            <a:r>
              <a:rPr lang="en-GB" altLang="en-US" dirty="0"/>
              <a:t>How might we respond to conflict in this state? </a:t>
            </a:r>
          </a:p>
          <a:p>
            <a:pPr marL="0" indent="0">
              <a:buFontTx/>
              <a:buNone/>
            </a:pPr>
            <a:r>
              <a:rPr lang="en-GB" altLang="en-US" dirty="0"/>
              <a:t>- We are still in control in this state but we have to be careful not to flip over into fight or flight. This might not be the best time to have a difficult conversation. </a:t>
            </a:r>
          </a:p>
          <a:p>
            <a:pPr marL="0" indent="0">
              <a:buFontTx/>
              <a:buNone/>
            </a:pP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37241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What happens in the body?</a:t>
            </a:r>
          </a:p>
          <a:p>
            <a:pPr marL="171450" indent="-171450">
              <a:buFontTx/>
              <a:buChar char="-"/>
            </a:pPr>
            <a:r>
              <a:rPr lang="en-GB" altLang="en-US" dirty="0"/>
              <a:t>Muscles tense, blood pumping, breathing faster and senses are looking for danger.</a:t>
            </a:r>
          </a:p>
          <a:p>
            <a:pPr marL="0" indent="0">
              <a:buFontTx/>
              <a:buNone/>
            </a:pPr>
            <a:endParaRPr lang="en-GB" altLang="en-US" dirty="0"/>
          </a:p>
          <a:p>
            <a:pPr marL="0" indent="0">
              <a:buFontTx/>
              <a:buNone/>
            </a:pPr>
            <a:r>
              <a:rPr lang="en-GB" altLang="en-US" dirty="0"/>
              <a:t>When might you be in this state? </a:t>
            </a:r>
          </a:p>
          <a:p>
            <a:pPr marL="171450" indent="-171450">
              <a:buFontTx/>
              <a:buChar char="-"/>
            </a:pPr>
            <a:r>
              <a:rPr lang="en-GB" altLang="en-US" dirty="0"/>
              <a:t>When something has scared you for example walking down the street alone at night.</a:t>
            </a:r>
          </a:p>
          <a:p>
            <a:pPr marL="0" indent="0">
              <a:buFontTx/>
              <a:buNone/>
            </a:pPr>
            <a:endParaRPr lang="en-GB" altLang="en-US" dirty="0"/>
          </a:p>
          <a:p>
            <a:pPr marL="0" indent="0">
              <a:buFontTx/>
              <a:buNone/>
            </a:pPr>
            <a:r>
              <a:rPr lang="en-GB" altLang="en-US" dirty="0"/>
              <a:t>How might we respond to conflict in this state? </a:t>
            </a:r>
          </a:p>
          <a:p>
            <a:pPr marL="0" indent="0">
              <a:buFontTx/>
              <a:buNone/>
            </a:pPr>
            <a:r>
              <a:rPr lang="en-GB" altLang="en-US" dirty="0"/>
              <a:t>- We will act instinctively and night argue or say things without thinking. It is difficult to see the other persons point of view.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4347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What happens in the body?</a:t>
            </a:r>
          </a:p>
          <a:p>
            <a:pPr marL="171450" indent="-171450">
              <a:buFontTx/>
              <a:buChar char="-"/>
            </a:pPr>
            <a:r>
              <a:rPr lang="en-GB" altLang="en-US" dirty="0"/>
              <a:t>Body processes slow down and you try to make yourself small.</a:t>
            </a:r>
          </a:p>
          <a:p>
            <a:pPr marL="0" indent="0">
              <a:buFontTx/>
              <a:buNone/>
            </a:pPr>
            <a:endParaRPr lang="en-GB" altLang="en-US" dirty="0"/>
          </a:p>
          <a:p>
            <a:pPr marL="0" indent="0">
              <a:buFontTx/>
              <a:buNone/>
            </a:pPr>
            <a:r>
              <a:rPr lang="en-GB" altLang="en-US" dirty="0"/>
              <a:t>When might you be in this state? </a:t>
            </a:r>
          </a:p>
          <a:p>
            <a:pPr marL="171450" indent="-171450">
              <a:buFontTx/>
              <a:buChar char="-"/>
            </a:pPr>
            <a:r>
              <a:rPr lang="en-GB" altLang="en-US" dirty="0"/>
              <a:t>When you are completely overwhelmed, think of a rabbit in the headlights situation .</a:t>
            </a:r>
          </a:p>
          <a:p>
            <a:pPr marL="0" indent="0">
              <a:buFontTx/>
              <a:buNone/>
            </a:pPr>
            <a:endParaRPr lang="en-GB" altLang="en-US" dirty="0"/>
          </a:p>
          <a:p>
            <a:pPr marL="0" indent="0">
              <a:buFontTx/>
              <a:buNone/>
            </a:pPr>
            <a:r>
              <a:rPr lang="en-GB" altLang="en-US" dirty="0"/>
              <a:t>How might we respond to conflict in this state? </a:t>
            </a:r>
          </a:p>
          <a:p>
            <a:pPr marL="0" indent="0">
              <a:buFontTx/>
              <a:buNone/>
            </a:pPr>
            <a:r>
              <a:rPr lang="en-GB" altLang="en-US" dirty="0"/>
              <a:t>- It is very difficult to respond to conflict when we are in this state. We are not in control and it can be difficult to get our point across or listen to others.</a:t>
            </a:r>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11032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For more information on brain chemicals try looking at the cranial cocktail resource on the SCCR website: https://www.scottishconflictresolution.org.uk/homunculus be careful not to give away the answers to the next activity by telling the class which chemicals are in which emotional state. </a:t>
            </a:r>
          </a:p>
          <a:p>
            <a:endParaRPr lang="en-GB" altLang="en-US" dirty="0"/>
          </a:p>
          <a:p>
            <a:r>
              <a:rPr lang="en-GB" altLang="en-US" dirty="0"/>
              <a:t>For more information on the brain visit the SCCR professionals learning zone for guided PowerPoints and articles: https://www.scottishconflictresolution.org.uk/learning-zone-professionals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5124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GB" altLang="en-US" dirty="0"/>
              <a:t>PURPOSE: </a:t>
            </a:r>
          </a:p>
          <a:p>
            <a:pPr marL="171450" indent="-171450">
              <a:buFont typeface="Arial" panose="020B0604020202020204" pitchFamily="34" charset="0"/>
              <a:buChar char="•"/>
            </a:pPr>
            <a:r>
              <a:rPr lang="en-GB" altLang="en-US" dirty="0"/>
              <a:t>To learn what different brain chemicals do and which brain chemicals are associated with the different emotional states. </a:t>
            </a:r>
          </a:p>
          <a:p>
            <a:pPr marL="0" indent="0">
              <a:buFont typeface="Arial" panose="020B0604020202020204" pitchFamily="34" charset="0"/>
              <a:buNone/>
            </a:pPr>
            <a:endParaRPr lang="en-GB" altLang="en-US" dirty="0"/>
          </a:p>
          <a:p>
            <a:pPr marL="0" indent="0">
              <a:buFont typeface="Arial" panose="020B0604020202020204" pitchFamily="34" charset="0"/>
              <a:buNone/>
            </a:pPr>
            <a:r>
              <a:rPr lang="en-GB" altLang="en-US" dirty="0"/>
              <a:t>PREPARATION: </a:t>
            </a:r>
          </a:p>
          <a:p>
            <a:pPr marL="171450" indent="-171450">
              <a:buFont typeface="Arial" panose="020B0604020202020204" pitchFamily="34" charset="0"/>
              <a:buChar char="•"/>
            </a:pPr>
            <a:r>
              <a:rPr lang="en-GB" altLang="en-US" dirty="0"/>
              <a:t>Print  two sets of: emotional state cards, brain </a:t>
            </a:r>
          </a:p>
          <a:p>
            <a:pPr marL="171450" indent="-171450">
              <a:buFont typeface="Arial" panose="020B0604020202020204" pitchFamily="34" charset="0"/>
              <a:buChar char="•"/>
            </a:pPr>
            <a:r>
              <a:rPr lang="en-GB" altLang="en-US" dirty="0"/>
              <a:t>chemical cards and scenario cards. </a:t>
            </a:r>
          </a:p>
          <a:p>
            <a:pPr marL="0" indent="0">
              <a:buFont typeface="Arial" panose="020B0604020202020204" pitchFamily="34" charset="0"/>
              <a:buNone/>
            </a:pPr>
            <a:endParaRPr lang="en-GB" altLang="en-US" dirty="0"/>
          </a:p>
          <a:p>
            <a:pPr marL="0" indent="0">
              <a:buFont typeface="Arial" panose="020B0604020202020204" pitchFamily="34" charset="0"/>
              <a:buNone/>
            </a:pPr>
            <a:r>
              <a:rPr lang="en-GB" altLang="en-US" dirty="0"/>
              <a:t>INSTRUCTIONS:</a:t>
            </a:r>
          </a:p>
          <a:p>
            <a:pPr marL="228600" indent="-228600">
              <a:buFont typeface="+mj-lt"/>
              <a:buAutoNum type="arabicPeriod"/>
            </a:pPr>
            <a:r>
              <a:rPr lang="en-GB" altLang="en-US" dirty="0"/>
              <a:t>Split the class into two groups and give each group a set of emotional state cards and brain chemical cards. </a:t>
            </a:r>
          </a:p>
          <a:p>
            <a:pPr marL="228600" indent="-228600">
              <a:buFont typeface="+mj-lt"/>
              <a:buAutoNum type="arabicPeriod"/>
            </a:pPr>
            <a:r>
              <a:rPr lang="en-GB" altLang="en-US" dirty="0"/>
              <a:t>Place two sets of scenario cards (shuffled) at the front of the class.</a:t>
            </a:r>
          </a:p>
          <a:p>
            <a:pPr marL="228600" indent="-228600">
              <a:buFont typeface="+mj-lt"/>
              <a:buAutoNum type="arabicPeriod"/>
            </a:pPr>
            <a:r>
              <a:rPr lang="en-GB" altLang="en-US" dirty="0"/>
              <a:t>Divide the brain cards within the groups and ask the pupils to read through their card - they are the expert on that brain chemical. </a:t>
            </a:r>
          </a:p>
          <a:p>
            <a:pPr marL="228600" indent="-228600">
              <a:buFont typeface="+mj-lt"/>
              <a:buAutoNum type="arabicPeriod"/>
            </a:pPr>
            <a:r>
              <a:rPr lang="en-GB" altLang="en-US" dirty="0"/>
              <a:t>Assign a runner for each group to come and collect a scenario from the front of the class and bring it back to their group. </a:t>
            </a:r>
          </a:p>
          <a:p>
            <a:pPr marL="228600" indent="-228600">
              <a:buFont typeface="+mj-lt"/>
              <a:buAutoNum type="arabicPeriod"/>
            </a:pPr>
            <a:r>
              <a:rPr lang="en-GB" altLang="en-US" dirty="0"/>
              <a:t>As a group, pupils need to decide which state and brain chemicals match the scenario. </a:t>
            </a:r>
          </a:p>
          <a:p>
            <a:pPr marL="228600" indent="-228600">
              <a:buFont typeface="+mj-lt"/>
              <a:buAutoNum type="arabicPeriod"/>
            </a:pPr>
            <a:r>
              <a:rPr lang="en-GB" altLang="en-US" dirty="0"/>
              <a:t>Experts can tell the rest of the group what their chemical does and if they think it matches the state. </a:t>
            </a:r>
          </a:p>
          <a:p>
            <a:pPr marL="228600" indent="-228600">
              <a:buFont typeface="+mj-lt"/>
              <a:buAutoNum type="arabicPeriod"/>
            </a:pPr>
            <a:r>
              <a:rPr lang="en-GB" altLang="en-US" dirty="0"/>
              <a:t>Once a decision has been made, the runner takes the scenario, state card and brain chemical cards back to the front of the class for the teacher to check. </a:t>
            </a:r>
          </a:p>
          <a:p>
            <a:pPr marL="228600" indent="-228600">
              <a:buFont typeface="+mj-lt"/>
              <a:buAutoNum type="arabicPeriod"/>
            </a:pPr>
            <a:r>
              <a:rPr lang="en-GB" altLang="en-US" dirty="0"/>
              <a:t>If they have the right combination the runner takes the next scenario. If they got it wrong the runner takes back the wrong cards until they get the right answer. </a:t>
            </a:r>
          </a:p>
          <a:p>
            <a:pPr marL="228600" indent="-228600">
              <a:buFont typeface="+mj-lt"/>
              <a:buAutoNum type="arabicPeriod"/>
            </a:pPr>
            <a:r>
              <a:rPr lang="en-GB" altLang="en-US" dirty="0"/>
              <a:t>The first team to complete all the scenarios wins. </a:t>
            </a:r>
          </a:p>
          <a:p>
            <a:pPr marL="228600" indent="-228600">
              <a:buFont typeface="+mj-lt"/>
              <a:buAutoNum type="arabicPeriod"/>
            </a:pPr>
            <a:r>
              <a:rPr lang="en-GB" altLang="en-US" dirty="0"/>
              <a:t>Go over the answers at the end.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6263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GB" altLang="en-US" dirty="0"/>
              <a:t>We have a Lizard Brain (Limbic system + brain stem) and a Monkey Brain (Prefrontal Cortex). </a:t>
            </a:r>
          </a:p>
          <a:p>
            <a:pPr marL="171450" indent="-171450">
              <a:buFont typeface="Arial" panose="020B0604020202020204" pitchFamily="34" charset="0"/>
              <a:buChar char="•"/>
            </a:pPr>
            <a:r>
              <a:rPr lang="en-GB" altLang="en-US" dirty="0"/>
              <a:t>Lizard Brain is responsible for automatic, emotion-driven responses, good in dangerous situations. Monkey Brain is responsible for evaluating, reflecting, problem solving and empathising, which can help resolve conflict. </a:t>
            </a:r>
          </a:p>
          <a:p>
            <a:pPr marL="171450" indent="-171450">
              <a:buFont typeface="Arial" panose="020B0604020202020204" pitchFamily="34" charset="0"/>
              <a:buChar char="•"/>
            </a:pPr>
            <a:r>
              <a:rPr lang="en-GB" altLang="en-US" dirty="0"/>
              <a:t>Most of the time the Monkey Brain is in control of the Lizard Brain. In a conflict situation, the Monkey Brain can help us see the other person’s point of view and solve the problem. However, if the Monkey and Lizard Brain lose connection and the Lizard Brain takes over, we are overwhelmed with emotion and can go into Fight or Flight or Freeze and Shutdown states leading to more impulsive actions. </a:t>
            </a:r>
          </a:p>
          <a:p>
            <a:pPr marL="171450" indent="-171450">
              <a:buFont typeface="Arial" panose="020B0604020202020204" pitchFamily="34" charset="0"/>
              <a:buChar char="•"/>
            </a:pPr>
            <a:r>
              <a:rPr lang="en-GB" altLang="en-US" dirty="0"/>
              <a:t>The Emotional States are: Rest and Digest, Alert and Engaged, Anxious and Afraid, Fight or Flight, and Freeze and Shutdown. </a:t>
            </a:r>
          </a:p>
          <a:p>
            <a:pPr marL="171450" indent="-171450">
              <a:buFont typeface="Arial" panose="020B0604020202020204" pitchFamily="34" charset="0"/>
              <a:buChar char="•"/>
            </a:pPr>
            <a:r>
              <a:rPr lang="en-GB" altLang="en-US" dirty="0"/>
              <a:t>We have lots of different brain chemicals that drive our emotional states and guide our behaviour.</a:t>
            </a:r>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5245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141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Lesson aim: To increase understanding of brain development, emotional states and neurochemicals and how these affect our behaviours.</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632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Instructions: </a:t>
            </a:r>
          </a:p>
          <a:p>
            <a:endParaRPr lang="en-GB" altLang="en-US" dirty="0"/>
          </a:p>
          <a:p>
            <a:pPr marL="228600" indent="-228600">
              <a:buAutoNum type="arabicPeriod"/>
            </a:pPr>
            <a:r>
              <a:rPr lang="en-GB" altLang="en-US" dirty="0"/>
              <a:t>Ask pupils to stand up</a:t>
            </a:r>
          </a:p>
          <a:p>
            <a:pPr marL="228600" indent="-228600">
              <a:buAutoNum type="arabicPeriod"/>
            </a:pPr>
            <a:r>
              <a:rPr lang="en-GB" altLang="en-US" dirty="0"/>
              <a:t>Read the scenario. Explain that there are lots of ways to respond in scenarios like this but ask them to pick one of the two options. </a:t>
            </a:r>
          </a:p>
          <a:p>
            <a:pPr marL="228600" indent="-228600">
              <a:buAutoNum type="arabicPeriod"/>
            </a:pPr>
            <a:r>
              <a:rPr lang="en-GB" altLang="en-US" dirty="0"/>
              <a:t>Ask them to sit down if they would do option A and stay standing if they would do option B </a:t>
            </a:r>
          </a:p>
          <a:p>
            <a:pPr marL="228600" indent="-228600">
              <a:buAutoNum type="arabicPeriod"/>
            </a:pPr>
            <a:r>
              <a:rPr lang="en-GB" altLang="en-US" dirty="0"/>
              <a:t>Explain that everyone sitting down just used their lizard brain, and everyone standing up just used their monkey brain to respond. </a:t>
            </a:r>
          </a:p>
          <a:p>
            <a:pPr marL="228600" indent="-228600">
              <a:buAutoNum type="arabicPeriod"/>
            </a:pPr>
            <a:endParaRPr lang="en-GB" altLang="en-US" dirty="0"/>
          </a:p>
          <a:p>
            <a:pPr marL="0" indent="0">
              <a:buNone/>
            </a:pPr>
            <a:r>
              <a:rPr lang="en-GB" altLang="en-US" dirty="0"/>
              <a:t>Now we are going to learn more about what the Monkey and Lizard brain are.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7363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Follow the link to the SCCR learning zone and click on </a:t>
            </a:r>
            <a:r>
              <a:rPr lang="en-GB" altLang="en-US"/>
              <a:t>the “Getting </a:t>
            </a:r>
            <a:r>
              <a:rPr lang="en-GB" altLang="en-US" dirty="0"/>
              <a:t>to know </a:t>
            </a:r>
            <a:r>
              <a:rPr lang="en-GB" altLang="en-US"/>
              <a:t>the brain” </a:t>
            </a:r>
            <a:r>
              <a:rPr lang="en-GB" altLang="en-US" dirty="0"/>
              <a:t>video</a:t>
            </a:r>
            <a:r>
              <a:rPr lang="en-GB" altLang="en-US"/>
              <a:t>.  </a:t>
            </a:r>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858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Preparation: For this activity you will need to print out class activity A1 (enough for 1 between two or 1 per small group). Cut out the responses on the second page.</a:t>
            </a:r>
          </a:p>
          <a:p>
            <a:pPr marL="0" indent="0">
              <a:buNone/>
            </a:pPr>
            <a:endParaRPr lang="en-GB" altLang="en-US" dirty="0"/>
          </a:p>
          <a:p>
            <a:pPr marL="0" indent="0">
              <a:buNone/>
            </a:pPr>
            <a:r>
              <a:rPr lang="en-GB" altLang="en-US" dirty="0"/>
              <a:t>Instructions: </a:t>
            </a:r>
          </a:p>
          <a:p>
            <a:pPr marL="228600" indent="-228600">
              <a:buAutoNum type="arabicPeriod"/>
            </a:pPr>
            <a:r>
              <a:rPr lang="en-GB" altLang="en-US" dirty="0"/>
              <a:t>Split the class into small groups or pairs and hand out the Class activity A1 worksheet and a set of responses.</a:t>
            </a:r>
          </a:p>
          <a:p>
            <a:pPr marL="228600" indent="-228600">
              <a:buAutoNum type="arabicPeriod"/>
            </a:pPr>
            <a:r>
              <a:rPr lang="en-GB" altLang="en-US" dirty="0"/>
              <a:t>Read through the scenarios as a class. </a:t>
            </a:r>
          </a:p>
          <a:p>
            <a:pPr marL="228600" indent="-228600">
              <a:buAutoNum type="arabicPeriod"/>
            </a:pPr>
            <a:r>
              <a:rPr lang="en-GB" altLang="en-US" dirty="0"/>
              <a:t>Ask pupils to sort the responses into monkey responses on the left of the worksheet and lizard responses on the right. </a:t>
            </a:r>
          </a:p>
          <a:p>
            <a:pPr marL="228600" indent="-228600">
              <a:buAutoNum type="arabicPeriod"/>
            </a:pPr>
            <a:r>
              <a:rPr lang="en-GB" altLang="en-US" dirty="0"/>
              <a:t>Discuss the answers.</a:t>
            </a:r>
          </a:p>
          <a:p>
            <a:endParaRPr lang="en-GB" altLang="en-US" dirty="0"/>
          </a:p>
          <a:p>
            <a:r>
              <a:rPr lang="en-GB" altLang="en-US" dirty="0"/>
              <a:t>Alternative Class Activity: </a:t>
            </a:r>
          </a:p>
          <a:p>
            <a:r>
              <a:rPr lang="en-GB" altLang="en-US" dirty="0"/>
              <a:t>Use mini whiteboards or a piece of paper with monkey on one side and lizard on the other. Read the scenario and each response in turn and ask them to hold up which type of response they think it is. </a:t>
            </a:r>
          </a:p>
          <a:p>
            <a:endParaRPr lang="en-GB" altLang="en-US" dirty="0"/>
          </a:p>
          <a:p>
            <a:r>
              <a:rPr lang="en-GB" altLang="en-US" dirty="0"/>
              <a:t>Another option is to get the pupils to stand in a line in the centre of the room and get them to move to the left wall if they think it is the monkey and the right wall if they think it is the lizard. </a:t>
            </a:r>
          </a:p>
          <a:p>
            <a:endParaRPr lang="en-GB" altLang="en-US" dirty="0"/>
          </a:p>
          <a:p>
            <a:r>
              <a:rPr lang="en-GB" altLang="en-US" dirty="0"/>
              <a:t>Go through the answers and discuss how neither the monkey or the lizard are right all of the time. Discuss some of the more difficult ones that could be interpreted as both monkey and lizard.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8548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Monkey: uses problem solving and empathy. </a:t>
            </a:r>
          </a:p>
          <a:p>
            <a:r>
              <a:rPr lang="en-GB" altLang="en-US" dirty="0"/>
              <a:t>Pros - Good in a conflict situation as we can stop and process how we are feeling, empathise with others, and come up with solutions to resolve the conflict.</a:t>
            </a:r>
          </a:p>
          <a:p>
            <a:r>
              <a:rPr lang="en-GB" altLang="en-US" dirty="0"/>
              <a:t>Cons – Takes more time. Sometimes we can overthink things. </a:t>
            </a:r>
          </a:p>
          <a:p>
            <a:endParaRPr lang="en-GB" altLang="en-US" dirty="0"/>
          </a:p>
          <a:p>
            <a:r>
              <a:rPr lang="en-GB" altLang="en-US" dirty="0"/>
              <a:t>Lizard: Quick, instinctive, emotion-driven reactions. </a:t>
            </a:r>
          </a:p>
          <a:p>
            <a:r>
              <a:rPr lang="en-GB" altLang="en-US" dirty="0"/>
              <a:t>Pros: Good in dangerous situations and when we need to respond quickly. Sometime our instinctive reaction is the most honest.</a:t>
            </a:r>
          </a:p>
          <a:p>
            <a:r>
              <a:rPr lang="en-GB" altLang="en-US" dirty="0"/>
              <a:t>Cons: It difficult to see the other person’s point of view in a conflict situation and we can say and do things that we might regret if we are not in control of our emotions.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63021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Follow the link to the SCCR learning zone and scroll down to the “Brain Development: the teenage brain” video.  </a:t>
            </a:r>
          </a:p>
          <a:p>
            <a:endParaRPr lang="en-GB" altLang="en-US" dirty="0"/>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2088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Follow the link to the SCCR learning zone and scroll down to the “Emotional States” video.  </a:t>
            </a:r>
          </a:p>
          <a:p>
            <a:endParaRPr lang="en-GB" altLang="en-US" dirty="0"/>
          </a:p>
          <a:p>
            <a:r>
              <a:rPr lang="en-GB" altLang="en-US" dirty="0"/>
              <a:t>If you are completing the optional workbook activity 1B, where pupils think of a time they have been in each emotional state, you can do this by pausing the video after each example is given for Sammy’s day, or you can watch the video to the end and then ask pupils to complete the activity. </a:t>
            </a:r>
          </a:p>
          <a:p>
            <a:endParaRPr lang="en-GB" altLang="en-US" dirty="0"/>
          </a:p>
          <a:p>
            <a:r>
              <a:rPr lang="en-GB" altLang="en-US" dirty="0"/>
              <a:t>Similarly, if you are going through the </a:t>
            </a:r>
            <a:r>
              <a:rPr lang="en-GB" altLang="en-US" dirty="0" err="1"/>
              <a:t>powerpoint</a:t>
            </a:r>
            <a:r>
              <a:rPr lang="en-GB" altLang="en-US" dirty="0"/>
              <a:t> instead of the video you can ask pupils to complete the activity as you go through each state. </a:t>
            </a:r>
          </a:p>
          <a:p>
            <a:endParaRPr lang="en-GB" altLang="en-US" dirty="0"/>
          </a:p>
          <a:p>
            <a:endParaRPr lang="en-GB"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7271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To learn more about emotional states visit the SCCR cranial cocktail digital resource https://www.scottishconflictresolution.org.uk/homunculus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5771F2-3417-4F9E-B010-BBA534E4B6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913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CECF7B7-AF04-4E24-97D3-438A2858BD05}"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5464FF-674E-4483-B48A-FBC3B971C123}" type="slidenum">
              <a:rPr lang="en-GB" altLang="en-US"/>
              <a:pPr>
                <a:defRPr/>
              </a:pPr>
              <a:t>‹#›</a:t>
            </a:fld>
            <a:endParaRPr lang="en-GB" altLang="en-US"/>
          </a:p>
        </p:txBody>
      </p:sp>
    </p:spTree>
    <p:extLst>
      <p:ext uri="{BB962C8B-B14F-4D97-AF65-F5344CB8AC3E}">
        <p14:creationId xmlns:p14="http://schemas.microsoft.com/office/powerpoint/2010/main" val="3513584167"/>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D1D7A23-8BEA-4B2F-BB7B-DBE303D1B660}"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CAD0D3-EADE-43F2-AACB-4ACEF37AD762}" type="slidenum">
              <a:rPr lang="en-GB" altLang="en-US"/>
              <a:pPr>
                <a:defRPr/>
              </a:pPr>
              <a:t>‹#›</a:t>
            </a:fld>
            <a:endParaRPr lang="en-GB" altLang="en-US"/>
          </a:p>
        </p:txBody>
      </p:sp>
    </p:spTree>
    <p:extLst>
      <p:ext uri="{BB962C8B-B14F-4D97-AF65-F5344CB8AC3E}">
        <p14:creationId xmlns:p14="http://schemas.microsoft.com/office/powerpoint/2010/main" val="2644469962"/>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A2CC391-AC0C-4BE5-84F0-C8881CB81FCB}"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D79E10-BF30-4E48-AFA5-F0D22DAEBE76}" type="slidenum">
              <a:rPr lang="en-GB" altLang="en-US"/>
              <a:pPr>
                <a:defRPr/>
              </a:pPr>
              <a:t>‹#›</a:t>
            </a:fld>
            <a:endParaRPr lang="en-GB" altLang="en-US"/>
          </a:p>
        </p:txBody>
      </p:sp>
    </p:spTree>
    <p:extLst>
      <p:ext uri="{BB962C8B-B14F-4D97-AF65-F5344CB8AC3E}">
        <p14:creationId xmlns:p14="http://schemas.microsoft.com/office/powerpoint/2010/main" val="2739493195"/>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F45C29C-B1D4-45A6-8097-ADCF65297895}"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C8BCAF-6B4D-4B81-BF9F-B7BDE0409E33}" type="slidenum">
              <a:rPr lang="en-GB" altLang="en-US"/>
              <a:pPr>
                <a:defRPr/>
              </a:pPr>
              <a:t>‹#›</a:t>
            </a:fld>
            <a:endParaRPr lang="en-GB" altLang="en-US"/>
          </a:p>
        </p:txBody>
      </p:sp>
    </p:spTree>
    <p:extLst>
      <p:ext uri="{BB962C8B-B14F-4D97-AF65-F5344CB8AC3E}">
        <p14:creationId xmlns:p14="http://schemas.microsoft.com/office/powerpoint/2010/main" val="3788749709"/>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ECB26EB-539D-45AF-8444-2A0C8AC99E17}"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B77DAD-C70F-4C43-9CBD-EDFCDE180787}" type="slidenum">
              <a:rPr lang="en-GB" altLang="en-US"/>
              <a:pPr>
                <a:defRPr/>
              </a:pPr>
              <a:t>‹#›</a:t>
            </a:fld>
            <a:endParaRPr lang="en-GB" altLang="en-US"/>
          </a:p>
        </p:txBody>
      </p:sp>
    </p:spTree>
    <p:extLst>
      <p:ext uri="{BB962C8B-B14F-4D97-AF65-F5344CB8AC3E}">
        <p14:creationId xmlns:p14="http://schemas.microsoft.com/office/powerpoint/2010/main" val="564227409"/>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A4D4486-56FD-460D-830A-83EF4528257C}"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7DCFB2-7012-4524-99D9-871F28329F52}" type="slidenum">
              <a:rPr lang="en-GB" altLang="en-US"/>
              <a:pPr>
                <a:defRPr/>
              </a:pPr>
              <a:t>‹#›</a:t>
            </a:fld>
            <a:endParaRPr lang="en-GB" altLang="en-US"/>
          </a:p>
        </p:txBody>
      </p:sp>
    </p:spTree>
    <p:extLst>
      <p:ext uri="{BB962C8B-B14F-4D97-AF65-F5344CB8AC3E}">
        <p14:creationId xmlns:p14="http://schemas.microsoft.com/office/powerpoint/2010/main" val="3443341266"/>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D95541B-F55D-4D92-94EC-3815BF340493}"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4D82A0-2673-479E-8879-3083D69D9A74}" type="slidenum">
              <a:rPr lang="en-GB" altLang="en-US"/>
              <a:pPr>
                <a:defRPr/>
              </a:pPr>
              <a:t>‹#›</a:t>
            </a:fld>
            <a:endParaRPr lang="en-GB" altLang="en-US"/>
          </a:p>
        </p:txBody>
      </p:sp>
    </p:spTree>
    <p:extLst>
      <p:ext uri="{BB962C8B-B14F-4D97-AF65-F5344CB8AC3E}">
        <p14:creationId xmlns:p14="http://schemas.microsoft.com/office/powerpoint/2010/main" val="425948507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D8204B-2E0F-42EC-937A-A085D031678D}"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E52E89C-BED1-45FA-9A72-C40562FCE5AD}" type="slidenum">
              <a:rPr lang="en-GB" altLang="en-US"/>
              <a:pPr>
                <a:defRPr/>
              </a:pPr>
              <a:t>‹#›</a:t>
            </a:fld>
            <a:endParaRPr lang="en-GB" altLang="en-US"/>
          </a:p>
        </p:txBody>
      </p:sp>
    </p:spTree>
    <p:extLst>
      <p:ext uri="{BB962C8B-B14F-4D97-AF65-F5344CB8AC3E}">
        <p14:creationId xmlns:p14="http://schemas.microsoft.com/office/powerpoint/2010/main" val="1668221447"/>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4F2142-2A64-4513-A035-54C9C9A181C0}"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DEB5B74-A5DE-41BB-974F-68AF87F98FD5}" type="slidenum">
              <a:rPr lang="en-GB" altLang="en-US"/>
              <a:pPr>
                <a:defRPr/>
              </a:pPr>
              <a:t>‹#›</a:t>
            </a:fld>
            <a:endParaRPr lang="en-GB" altLang="en-US"/>
          </a:p>
        </p:txBody>
      </p:sp>
    </p:spTree>
    <p:extLst>
      <p:ext uri="{BB962C8B-B14F-4D97-AF65-F5344CB8AC3E}">
        <p14:creationId xmlns:p14="http://schemas.microsoft.com/office/powerpoint/2010/main" val="383729525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8C9607-4DA4-424D-B7CE-1DF347AFED3C}"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C798FB-2F32-453D-A3B5-C7C5A6F0DD01}" type="slidenum">
              <a:rPr lang="en-GB" altLang="en-US"/>
              <a:pPr>
                <a:defRPr/>
              </a:pPr>
              <a:t>‹#›</a:t>
            </a:fld>
            <a:endParaRPr lang="en-GB" altLang="en-US"/>
          </a:p>
        </p:txBody>
      </p:sp>
    </p:spTree>
    <p:extLst>
      <p:ext uri="{BB962C8B-B14F-4D97-AF65-F5344CB8AC3E}">
        <p14:creationId xmlns:p14="http://schemas.microsoft.com/office/powerpoint/2010/main" val="1094684436"/>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423559-0665-4CAC-B82E-75818B51AC0D}"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CBE256-9C23-4632-B587-33EEBE6C8A54}" type="slidenum">
              <a:rPr lang="en-GB" altLang="en-US"/>
              <a:pPr>
                <a:defRPr/>
              </a:pPr>
              <a:t>‹#›</a:t>
            </a:fld>
            <a:endParaRPr lang="en-GB" altLang="en-US"/>
          </a:p>
        </p:txBody>
      </p:sp>
    </p:spTree>
    <p:extLst>
      <p:ext uri="{BB962C8B-B14F-4D97-AF65-F5344CB8AC3E}">
        <p14:creationId xmlns:p14="http://schemas.microsoft.com/office/powerpoint/2010/main" val="3439336355"/>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E9E6192-2DCE-4E40-B416-F2E80F6A1C17}" type="datetimeFigureOut">
              <a:rPr lang="en-GB">
                <a:solidFill>
                  <a:prstClr val="black">
                    <a:tint val="75000"/>
                  </a:prstClr>
                </a:solidFill>
              </a:rPr>
              <a:pPr>
                <a:defRPr/>
              </a:pPr>
              <a:t>21/08/2024</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996ACEF-4059-4A7E-8ED5-7A0BFDAB188D}" type="slidenum">
              <a:rPr lang="en-GB" altLang="en-US"/>
              <a:pPr fontAlgn="base">
                <a:spcBef>
                  <a:spcPct val="0"/>
                </a:spcBef>
                <a:spcAft>
                  <a:spcPct val="0"/>
                </a:spcAft>
                <a:defRPr/>
              </a:pPr>
              <a:t>‹#›</a:t>
            </a:fld>
            <a:endParaRPr lang="en-GB" altLang="en-US"/>
          </a:p>
        </p:txBody>
      </p:sp>
    </p:spTree>
    <p:extLst>
      <p:ext uri="{BB962C8B-B14F-4D97-AF65-F5344CB8AC3E}">
        <p14:creationId xmlns:p14="http://schemas.microsoft.com/office/powerpoint/2010/main" val="2029744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11" Type="http://schemas.microsoft.com/office/2007/relationships/hdphoto" Target="../media/hdphoto11.wdp"/><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3.png"/><Relationship Id="rId9" Type="http://schemas.microsoft.com/office/2007/relationships/hdphoto" Target="../media/hdphoto10.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cottishconflictresolution.org.uk/learning-zone-my-brain" TargetMode="External"/><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cottishconflictresolution.org.uk/learning-zone-my-brain" TargetMode="External"/><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scottishconflictresolution.org.uk/learning-zone-my-brain" TargetMode="Externa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5.wdp"/><Relationship Id="rId10" Type="http://schemas.microsoft.com/office/2007/relationships/hdphoto" Target="../media/hdphoto6.wdp"/><Relationship Id="rId4" Type="http://schemas.openxmlformats.org/officeDocument/2006/relationships/image" Target="../media/image7.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5 human like characters side by side with a section of the brain in the background. They represent our 5 emotion states of freeze and shutdown, fight and flight, rest and digest, alert and engaged , and anxious and afraid.">
            <a:extLst>
              <a:ext uri="{FF2B5EF4-FFF2-40B4-BE49-F238E27FC236}">
                <a16:creationId xmlns:a16="http://schemas.microsoft.com/office/drawing/2014/main" id="{A3EA86C5-172E-47F3-B9F1-66609294AA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05"/>
          <a:stretch/>
        </p:blipFill>
        <p:spPr>
          <a:xfrm>
            <a:off x="-25339" y="3838511"/>
            <a:ext cx="12217339" cy="3019489"/>
          </a:xfrm>
          <a:prstGeom prst="rect">
            <a:avLst/>
          </a:prstGeom>
        </p:spPr>
      </p:pic>
      <p:pic>
        <p:nvPicPr>
          <p:cNvPr id="10243"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2192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solidFill>
                <a:srgbClr val="003056"/>
              </a:solidFill>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5"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779414" y="2092633"/>
            <a:ext cx="10813337"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1" i="0" u="none" strike="noStrike" kern="1200" cap="none" spc="0" normalizeH="0" baseline="0" noProof="0" dirty="0">
                <a:ln>
                  <a:noFill/>
                </a:ln>
                <a:effectLst/>
                <a:uLnTx/>
                <a:uFillTx/>
                <a:latin typeface="Verdana" panose="020B0604030504040204" pitchFamily="34" charset="0"/>
                <a:ea typeface="+mn-ea"/>
                <a:cs typeface="+mn-cs"/>
              </a:rPr>
              <a:t>Session 1:</a:t>
            </a:r>
            <a:r>
              <a:rPr lang="en-GB" altLang="en-US" sz="5400" b="1" dirty="0">
                <a:latin typeface="Verdana" panose="020B0604030504040204" pitchFamily="34" charset="0"/>
              </a:rPr>
              <a:t> My Brain</a:t>
            </a:r>
            <a:endParaRPr kumimoji="0" lang="en-GB" altLang="en-US" sz="5400" b="1"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32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6796463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BF73F8-CFD2-BEAD-EF26-D60043B634E0}"/>
              </a:ext>
            </a:extLst>
          </p:cNvPr>
          <p:cNvSpPr>
            <a:spLocks noChangeArrowheads="1"/>
          </p:cNvSpPr>
          <p:nvPr/>
        </p:nvSpPr>
        <p:spPr bwMode="auto">
          <a:xfrm>
            <a:off x="1202515" y="421267"/>
            <a:ext cx="97869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1" i="0" u="none" strike="noStrike" kern="1200" cap="none" spc="0" normalizeH="0" baseline="0" noProof="0" dirty="0">
                <a:ln>
                  <a:noFill/>
                </a:ln>
                <a:solidFill>
                  <a:srgbClr val="1AA7A4"/>
                </a:solidFill>
                <a:effectLst/>
                <a:uLnTx/>
                <a:uFillTx/>
                <a:latin typeface="Verdana" panose="020B0604030504040204" pitchFamily="34" charset="0"/>
                <a:ea typeface="+mn-ea"/>
                <a:cs typeface="+mn-cs"/>
              </a:rPr>
              <a:t>Emotional States </a:t>
            </a:r>
          </a:p>
        </p:txBody>
      </p:sp>
      <p:sp>
        <p:nvSpPr>
          <p:cNvPr id="4" name="Rectangle 3">
            <a:extLst>
              <a:ext uri="{FF2B5EF4-FFF2-40B4-BE49-F238E27FC236}">
                <a16:creationId xmlns:a16="http://schemas.microsoft.com/office/drawing/2014/main" id="{43A19564-B0D6-57BB-306B-FCA377116626}"/>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5 human-like characters in different positions standing side by side. They represent our 5 emotion states of rest and digest, alert and engaged, anxious and afraid, fight or flight, and freeze and shutdown. There is an arrow that runs underneath the states starting from rest and digest that indicates we have decreasing levels of control as we move through the states. When we are in rest and digest, alert and engaged, and anxious and afraid, we have some level of control. When we are in fight or flight or freeze and shutdown we have little or not control. ">
            <a:extLst>
              <a:ext uri="{FF2B5EF4-FFF2-40B4-BE49-F238E27FC236}">
                <a16:creationId xmlns:a16="http://schemas.microsoft.com/office/drawing/2014/main" id="{B438E0B1-0B98-BFA2-5F0F-658263FB9A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639"/>
          <a:stretch/>
        </p:blipFill>
        <p:spPr>
          <a:xfrm>
            <a:off x="891526" y="1877434"/>
            <a:ext cx="10408947" cy="4559299"/>
          </a:xfrm>
          <a:prstGeom prst="rect">
            <a:avLst/>
          </a:prstGeom>
        </p:spPr>
      </p:pic>
    </p:spTree>
    <p:extLst>
      <p:ext uri="{BB962C8B-B14F-4D97-AF65-F5344CB8AC3E}">
        <p14:creationId xmlns:p14="http://schemas.microsoft.com/office/powerpoint/2010/main" val="3531520903"/>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D0CD9E-1B1E-4442-BE1C-9C69E7511832}"/>
              </a:ext>
            </a:extLst>
          </p:cNvPr>
          <p:cNvSpPr/>
          <p:nvPr/>
        </p:nvSpPr>
        <p:spPr>
          <a:xfrm>
            <a:off x="383433" y="1674158"/>
            <a:ext cx="11425134"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6" name="Picture 5" descr="A human-like character that represents the rest and digest emotional state. It has a large head, large stomach, and floppy arms to represent how we are recharging our brain and body in this state. Our muscles are relaxed and oxygen flows to the digestive system.">
            <a:extLst>
              <a:ext uri="{FF2B5EF4-FFF2-40B4-BE49-F238E27FC236}">
                <a16:creationId xmlns:a16="http://schemas.microsoft.com/office/drawing/2014/main" id="{7B3CEFD0-DF0D-48A4-B123-CA79C76A1A7E}"/>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9968" b="97416" l="9912" r="91483">
                        <a14:foregroundMark x1="21145" y1="68713" x2="21145" y2="68713"/>
                        <a14:foregroundMark x1="19163" y1="89063" x2="27239" y2="94555"/>
                        <a14:foregroundMark x1="27239" y1="94555" x2="24302" y2="90032"/>
                        <a14:foregroundMark x1="42070" y1="94278" x2="31498" y2="97323"/>
                        <a14:foregroundMark x1="31498" y1="97323" x2="31498" y2="97231"/>
                        <a14:foregroundMark x1="68796" y1="97416" x2="71733" y2="97093"/>
                        <a14:foregroundMark x1="88620" y1="62206" x2="91483" y2="70651"/>
                        <a14:foregroundMark x1="91483" y1="70651" x2="89060" y2="82418"/>
                      </a14:backgroundRemoval>
                    </a14:imgEffect>
                  </a14:imgLayer>
                </a14:imgProps>
              </a:ext>
              <a:ext uri="{28A0092B-C50C-407E-A947-70E740481C1C}">
                <a14:useLocalDpi xmlns:a14="http://schemas.microsoft.com/office/drawing/2010/main"/>
              </a:ext>
            </a:extLst>
          </a:blip>
          <a:stretch>
            <a:fillRect/>
          </a:stretch>
        </p:blipFill>
        <p:spPr>
          <a:xfrm>
            <a:off x="4730690" y="454871"/>
            <a:ext cx="3198159" cy="5088407"/>
          </a:xfrm>
          <a:prstGeom prst="rect">
            <a:avLst/>
          </a:prstGeom>
        </p:spPr>
      </p:pic>
      <p:sp>
        <p:nvSpPr>
          <p:cNvPr id="7" name="TextBox 6">
            <a:extLst>
              <a:ext uri="{FF2B5EF4-FFF2-40B4-BE49-F238E27FC236}">
                <a16:creationId xmlns:a16="http://schemas.microsoft.com/office/drawing/2014/main" id="{28E76F5E-95BF-4F4E-88C4-94A706B94C80}"/>
              </a:ext>
            </a:extLst>
          </p:cNvPr>
          <p:cNvSpPr txBox="1"/>
          <p:nvPr/>
        </p:nvSpPr>
        <p:spPr>
          <a:xfrm>
            <a:off x="3819906" y="83416"/>
            <a:ext cx="50197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3BB2B3"/>
                </a:solidFill>
                <a:effectLst/>
                <a:uLnTx/>
                <a:uFillTx/>
                <a:latin typeface="Verdana" panose="020B0604030504040204" pitchFamily="34" charset="0"/>
                <a:ea typeface="Verdana" panose="020B0604030504040204" pitchFamily="34" charset="0"/>
              </a:rPr>
              <a:t>Rest and Digest</a:t>
            </a:r>
          </a:p>
        </p:txBody>
      </p:sp>
      <p:sp>
        <p:nvSpPr>
          <p:cNvPr id="9" name="TextBox 8">
            <a:extLst>
              <a:ext uri="{FF2B5EF4-FFF2-40B4-BE49-F238E27FC236}">
                <a16:creationId xmlns:a16="http://schemas.microsoft.com/office/drawing/2014/main" id="{FFEE4999-9281-4C98-8801-89698198D68D}"/>
              </a:ext>
            </a:extLst>
          </p:cNvPr>
          <p:cNvSpPr txBox="1"/>
          <p:nvPr/>
        </p:nvSpPr>
        <p:spPr>
          <a:xfrm>
            <a:off x="1652577" y="4205331"/>
            <a:ext cx="2854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Relaxed muscles </a:t>
            </a:r>
          </a:p>
        </p:txBody>
      </p:sp>
      <p:sp>
        <p:nvSpPr>
          <p:cNvPr id="10" name="TextBox 9">
            <a:extLst>
              <a:ext uri="{FF2B5EF4-FFF2-40B4-BE49-F238E27FC236}">
                <a16:creationId xmlns:a16="http://schemas.microsoft.com/office/drawing/2014/main" id="{ACAA212E-9DD9-4BED-99C2-C332D65963C8}"/>
              </a:ext>
            </a:extLst>
          </p:cNvPr>
          <p:cNvSpPr txBox="1"/>
          <p:nvPr/>
        </p:nvSpPr>
        <p:spPr>
          <a:xfrm>
            <a:off x="7920597" y="4116980"/>
            <a:ext cx="435550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Oxygen </a:t>
            </a:r>
            <a:r>
              <a:rPr lang="en-GB" sz="2400" dirty="0">
                <a:latin typeface="Verdana" panose="020B0604030504040204" pitchFamily="34" charset="0"/>
                <a:ea typeface="Verdana" panose="020B0604030504040204" pitchFamily="34" charset="0"/>
              </a:rPr>
              <a:t>is directed to the digestive system</a:t>
            </a:r>
            <a:endPar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3D59EFE2-37C2-4013-8434-C8C93A5E3F65}"/>
              </a:ext>
            </a:extLst>
          </p:cNvPr>
          <p:cNvSpPr txBox="1"/>
          <p:nvPr/>
        </p:nvSpPr>
        <p:spPr>
          <a:xfrm>
            <a:off x="7751129" y="1415366"/>
            <a:ext cx="405743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My brain and body are recharging  </a:t>
            </a:r>
          </a:p>
        </p:txBody>
      </p:sp>
      <p:sp>
        <p:nvSpPr>
          <p:cNvPr id="13" name="TextBox 12">
            <a:extLst>
              <a:ext uri="{FF2B5EF4-FFF2-40B4-BE49-F238E27FC236}">
                <a16:creationId xmlns:a16="http://schemas.microsoft.com/office/drawing/2014/main" id="{DA7B4B0B-FFF2-4A0D-B959-D257F5499ACF}"/>
              </a:ext>
            </a:extLst>
          </p:cNvPr>
          <p:cNvSpPr txBox="1"/>
          <p:nvPr/>
        </p:nvSpPr>
        <p:spPr>
          <a:xfrm>
            <a:off x="146647" y="2570683"/>
            <a:ext cx="38592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I’m open to affection and new ideas  </a:t>
            </a:r>
          </a:p>
        </p:txBody>
      </p:sp>
      <p:sp>
        <p:nvSpPr>
          <p:cNvPr id="14" name="Rectangle 13">
            <a:extLst>
              <a:ext uri="{FF2B5EF4-FFF2-40B4-BE49-F238E27FC236}">
                <a16:creationId xmlns:a16="http://schemas.microsoft.com/office/drawing/2014/main" id="{EE73C9C5-6C29-4EDF-9645-BD009D91A2C7}"/>
              </a:ext>
            </a:extLst>
          </p:cNvPr>
          <p:cNvSpPr/>
          <p:nvPr/>
        </p:nvSpPr>
        <p:spPr>
          <a:xfrm>
            <a:off x="1432102" y="5716804"/>
            <a:ext cx="9795336" cy="9848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3BB2B3"/>
                </a:solidFill>
                <a:effectLst/>
                <a:uLnTx/>
                <a:uFillTx/>
                <a:latin typeface="Verdana" panose="020B0604030504040204" pitchFamily="34" charset="0"/>
                <a:ea typeface="Verdana" panose="020B0604030504040204" pitchFamily="34" charset="0"/>
              </a:rPr>
              <a:t>“I’m chilled out. I feel relaxed and content</a:t>
            </a:r>
            <a:r>
              <a:rPr lang="en-GB" sz="3000" b="1" dirty="0">
                <a:solidFill>
                  <a:srgbClr val="3BB2B3"/>
                </a:solidFill>
                <a:latin typeface="Verdana" panose="020B0604030504040204" pitchFamily="34" charset="0"/>
                <a:ea typeface="Verdana" panose="020B0604030504040204" pitchFamily="34" charset="0"/>
              </a:rPr>
              <a:t>”</a:t>
            </a:r>
            <a:endParaRPr kumimoji="0" lang="en-GB" sz="3000" b="1" i="0" u="none" strike="noStrike" kern="1200" cap="none" spc="0" normalizeH="0" baseline="0" noProof="0" dirty="0">
              <a:ln>
                <a:noFill/>
              </a:ln>
              <a:solidFill>
                <a:srgbClr val="3BB2B3"/>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endParaRPr>
          </a:p>
        </p:txBody>
      </p:sp>
      <p:sp>
        <p:nvSpPr>
          <p:cNvPr id="15" name="TextBox 14">
            <a:extLst>
              <a:ext uri="{FF2B5EF4-FFF2-40B4-BE49-F238E27FC236}">
                <a16:creationId xmlns:a16="http://schemas.microsoft.com/office/drawing/2014/main" id="{F40C1137-3581-44FB-B9F8-0C11992EAA9A}"/>
              </a:ext>
            </a:extLst>
          </p:cNvPr>
          <p:cNvSpPr txBox="1"/>
          <p:nvPr/>
        </p:nvSpPr>
        <p:spPr>
          <a:xfrm>
            <a:off x="9216114" y="2888692"/>
            <a:ext cx="30599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Slow breathing  </a:t>
            </a:r>
          </a:p>
        </p:txBody>
      </p:sp>
      <p:sp>
        <p:nvSpPr>
          <p:cNvPr id="16" name="TextBox 15">
            <a:extLst>
              <a:ext uri="{FF2B5EF4-FFF2-40B4-BE49-F238E27FC236}">
                <a16:creationId xmlns:a16="http://schemas.microsoft.com/office/drawing/2014/main" id="{9F652B0C-0CF7-46DC-AFC7-0C2FC1884BC8}"/>
              </a:ext>
            </a:extLst>
          </p:cNvPr>
          <p:cNvSpPr txBox="1"/>
          <p:nvPr/>
        </p:nvSpPr>
        <p:spPr>
          <a:xfrm>
            <a:off x="2131921" y="1353282"/>
            <a:ext cx="31981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Verdana" panose="020B0604030504040204" pitchFamily="34" charset="0"/>
                <a:ea typeface="Verdana" panose="020B0604030504040204" pitchFamily="34" charset="0"/>
              </a:rPr>
              <a:t>Eyelids heavy </a:t>
            </a: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 </a:t>
            </a:r>
          </a:p>
        </p:txBody>
      </p:sp>
      <p:sp>
        <p:nvSpPr>
          <p:cNvPr id="2" name="Rectangle 1">
            <a:extLst>
              <a:ext uri="{FF2B5EF4-FFF2-40B4-BE49-F238E27FC236}">
                <a16:creationId xmlns:a16="http://schemas.microsoft.com/office/drawing/2014/main" id="{0C45C354-1648-0C4D-85ED-4F660B3B6E67}"/>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7930405"/>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D0CD9E-1B1E-4442-BE1C-9C69E7511832}"/>
              </a:ext>
            </a:extLst>
          </p:cNvPr>
          <p:cNvSpPr/>
          <p:nvPr/>
        </p:nvSpPr>
        <p:spPr>
          <a:xfrm>
            <a:off x="3330408" y="194439"/>
            <a:ext cx="553118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3BB2B3"/>
                </a:solidFill>
                <a:effectLst/>
                <a:uLnTx/>
                <a:uFillTx/>
                <a:latin typeface="Verdana" panose="020B0604030504040204" pitchFamily="34" charset="0"/>
                <a:ea typeface="Verdana" panose="020B0604030504040204" pitchFamily="34" charset="0"/>
              </a:rPr>
              <a:t>Alert and Engaged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endParaRPr>
          </a:p>
        </p:txBody>
      </p:sp>
      <p:pic>
        <p:nvPicPr>
          <p:cNvPr id="4" name="Picture 3" descr="A human-like character that represents the alert and engaged emotional state. They are smiling and stretching to show that they are ready for action and feeling excited. ">
            <a:extLst>
              <a:ext uri="{FF2B5EF4-FFF2-40B4-BE49-F238E27FC236}">
                <a16:creationId xmlns:a16="http://schemas.microsoft.com/office/drawing/2014/main" id="{D9CB1BA2-9C57-4AE1-9621-20C0AF4484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5339" y="1142154"/>
            <a:ext cx="4180114" cy="4366291"/>
          </a:xfrm>
          <a:prstGeom prst="rect">
            <a:avLst/>
          </a:prstGeom>
        </p:spPr>
      </p:pic>
      <p:sp>
        <p:nvSpPr>
          <p:cNvPr id="7" name="TextBox 6">
            <a:extLst>
              <a:ext uri="{FF2B5EF4-FFF2-40B4-BE49-F238E27FC236}">
                <a16:creationId xmlns:a16="http://schemas.microsoft.com/office/drawing/2014/main" id="{D3AEF179-4E5E-46C4-9CEA-E6FA6BD6BC6D}"/>
              </a:ext>
            </a:extLst>
          </p:cNvPr>
          <p:cNvSpPr txBox="1"/>
          <p:nvPr/>
        </p:nvSpPr>
        <p:spPr>
          <a:xfrm>
            <a:off x="401183" y="3429000"/>
            <a:ext cx="383318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Even breathing and heart pumping oxygen   </a:t>
            </a:r>
          </a:p>
        </p:txBody>
      </p:sp>
      <p:sp>
        <p:nvSpPr>
          <p:cNvPr id="8" name="TextBox 7">
            <a:extLst>
              <a:ext uri="{FF2B5EF4-FFF2-40B4-BE49-F238E27FC236}">
                <a16:creationId xmlns:a16="http://schemas.microsoft.com/office/drawing/2014/main" id="{FF2986FD-B6A0-41F5-8299-A1BAF5D9F717}"/>
              </a:ext>
            </a:extLst>
          </p:cNvPr>
          <p:cNvSpPr txBox="1"/>
          <p:nvPr/>
        </p:nvSpPr>
        <p:spPr>
          <a:xfrm>
            <a:off x="7350327" y="1588857"/>
            <a:ext cx="418011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Muscles are relaxed but ready for action </a:t>
            </a:r>
          </a:p>
        </p:txBody>
      </p:sp>
      <p:sp>
        <p:nvSpPr>
          <p:cNvPr id="9" name="TextBox 8">
            <a:extLst>
              <a:ext uri="{FF2B5EF4-FFF2-40B4-BE49-F238E27FC236}">
                <a16:creationId xmlns:a16="http://schemas.microsoft.com/office/drawing/2014/main" id="{50D1160A-7DC1-449D-8FC5-137154D04D9A}"/>
              </a:ext>
            </a:extLst>
          </p:cNvPr>
          <p:cNvSpPr txBox="1"/>
          <p:nvPr/>
        </p:nvSpPr>
        <p:spPr>
          <a:xfrm>
            <a:off x="7583102" y="3429000"/>
            <a:ext cx="42277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I feel optimistic and ready for anything </a:t>
            </a:r>
          </a:p>
        </p:txBody>
      </p:sp>
      <p:sp>
        <p:nvSpPr>
          <p:cNvPr id="10" name="TextBox 9">
            <a:extLst>
              <a:ext uri="{FF2B5EF4-FFF2-40B4-BE49-F238E27FC236}">
                <a16:creationId xmlns:a16="http://schemas.microsoft.com/office/drawing/2014/main" id="{88A5C24C-6A27-404D-AFCA-2AB927CEAF53}"/>
              </a:ext>
            </a:extLst>
          </p:cNvPr>
          <p:cNvSpPr txBox="1"/>
          <p:nvPr/>
        </p:nvSpPr>
        <p:spPr>
          <a:xfrm>
            <a:off x="679568" y="1491718"/>
            <a:ext cx="36157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My senses are heightened  </a:t>
            </a:r>
          </a:p>
        </p:txBody>
      </p:sp>
      <p:sp>
        <p:nvSpPr>
          <p:cNvPr id="11" name="Rectangle 10">
            <a:extLst>
              <a:ext uri="{FF2B5EF4-FFF2-40B4-BE49-F238E27FC236}">
                <a16:creationId xmlns:a16="http://schemas.microsoft.com/office/drawing/2014/main" id="{282D8574-8168-4747-9385-4FE3BD4623AC}"/>
              </a:ext>
            </a:extLst>
          </p:cNvPr>
          <p:cNvSpPr/>
          <p:nvPr/>
        </p:nvSpPr>
        <p:spPr>
          <a:xfrm>
            <a:off x="2674194" y="5524788"/>
            <a:ext cx="7430127"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rPr>
              <a:t>“I’m excited and ready for action</a:t>
            </a:r>
            <a:r>
              <a:rPr lang="en-GB" sz="4000" b="1" dirty="0">
                <a:solidFill>
                  <a:srgbClr val="3BB2B3"/>
                </a:solidFill>
                <a:latin typeface="Calibri" panose="020F0502020204030204" pitchFamily="34" charset="0"/>
              </a:rPr>
              <a:t>”</a:t>
            </a:r>
            <a:endParaRPr kumimoji="0" lang="en-GB" sz="40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endParaRPr>
          </a:p>
        </p:txBody>
      </p:sp>
      <p:sp>
        <p:nvSpPr>
          <p:cNvPr id="2" name="Rectangle 1">
            <a:extLst>
              <a:ext uri="{FF2B5EF4-FFF2-40B4-BE49-F238E27FC236}">
                <a16:creationId xmlns:a16="http://schemas.microsoft.com/office/drawing/2014/main" id="{6D80211A-D9E8-4EF1-88AE-002ECCCA3D66}"/>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1997762"/>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uman-like character that represents the Anxious and Afraid emotional state. They are looking worried and putting on their running shoes to show that in this state we being to prepare for fight or flight. ">
            <a:extLst>
              <a:ext uri="{FF2B5EF4-FFF2-40B4-BE49-F238E27FC236}">
                <a16:creationId xmlns:a16="http://schemas.microsoft.com/office/drawing/2014/main" id="{4AF194B0-BEA8-408C-BDEF-2345781651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8798" y="823930"/>
            <a:ext cx="3455178" cy="4518627"/>
          </a:xfrm>
          <a:prstGeom prst="rect">
            <a:avLst/>
          </a:prstGeom>
        </p:spPr>
      </p:pic>
      <p:sp>
        <p:nvSpPr>
          <p:cNvPr id="4" name="Rectangle 3">
            <a:extLst>
              <a:ext uri="{FF2B5EF4-FFF2-40B4-BE49-F238E27FC236}">
                <a16:creationId xmlns:a16="http://schemas.microsoft.com/office/drawing/2014/main" id="{11C4D932-344D-4A4D-8C49-EEFBEF587AC4}"/>
              </a:ext>
            </a:extLst>
          </p:cNvPr>
          <p:cNvSpPr/>
          <p:nvPr/>
        </p:nvSpPr>
        <p:spPr>
          <a:xfrm>
            <a:off x="3048812" y="38103"/>
            <a:ext cx="666988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3BB2B3"/>
                </a:solidFill>
                <a:effectLst/>
                <a:uLnTx/>
                <a:uFillTx/>
                <a:latin typeface="Verdana" panose="020B0604030504040204" pitchFamily="34" charset="0"/>
                <a:ea typeface="Verdana" panose="020B0604030504040204" pitchFamily="34" charset="0"/>
              </a:rPr>
              <a:t>Anxious and Afraid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endParaRPr>
          </a:p>
        </p:txBody>
      </p:sp>
      <p:sp>
        <p:nvSpPr>
          <p:cNvPr id="5" name="TextBox 4">
            <a:extLst>
              <a:ext uri="{FF2B5EF4-FFF2-40B4-BE49-F238E27FC236}">
                <a16:creationId xmlns:a16="http://schemas.microsoft.com/office/drawing/2014/main" id="{162DBB27-4400-4D30-9D93-726139329615}"/>
              </a:ext>
            </a:extLst>
          </p:cNvPr>
          <p:cNvSpPr txBox="1"/>
          <p:nvPr/>
        </p:nvSpPr>
        <p:spPr>
          <a:xfrm>
            <a:off x="1343620" y="1692355"/>
            <a:ext cx="4180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Heart beating fast  </a:t>
            </a:r>
          </a:p>
        </p:txBody>
      </p:sp>
      <p:sp>
        <p:nvSpPr>
          <p:cNvPr id="6" name="TextBox 5">
            <a:extLst>
              <a:ext uri="{FF2B5EF4-FFF2-40B4-BE49-F238E27FC236}">
                <a16:creationId xmlns:a16="http://schemas.microsoft.com/office/drawing/2014/main" id="{55E08566-9E2B-4E30-9668-1AF888175914}"/>
              </a:ext>
            </a:extLst>
          </p:cNvPr>
          <p:cNvSpPr txBox="1"/>
          <p:nvPr/>
        </p:nvSpPr>
        <p:spPr>
          <a:xfrm>
            <a:off x="591152" y="3034958"/>
            <a:ext cx="4180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Sinking feeling   </a:t>
            </a:r>
          </a:p>
        </p:txBody>
      </p:sp>
      <p:sp>
        <p:nvSpPr>
          <p:cNvPr id="7" name="TextBox 6">
            <a:extLst>
              <a:ext uri="{FF2B5EF4-FFF2-40B4-BE49-F238E27FC236}">
                <a16:creationId xmlns:a16="http://schemas.microsoft.com/office/drawing/2014/main" id="{879C5D2A-5BEA-493C-ADD5-9D623893BF85}"/>
              </a:ext>
            </a:extLst>
          </p:cNvPr>
          <p:cNvSpPr txBox="1"/>
          <p:nvPr/>
        </p:nvSpPr>
        <p:spPr>
          <a:xfrm>
            <a:off x="1281139" y="4352278"/>
            <a:ext cx="4180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Selective senses   </a:t>
            </a:r>
          </a:p>
        </p:txBody>
      </p:sp>
      <p:sp>
        <p:nvSpPr>
          <p:cNvPr id="8" name="TextBox 7">
            <a:extLst>
              <a:ext uri="{FF2B5EF4-FFF2-40B4-BE49-F238E27FC236}">
                <a16:creationId xmlns:a16="http://schemas.microsoft.com/office/drawing/2014/main" id="{4CEEA57D-6F00-4AC1-8950-A315BD9853FE}"/>
              </a:ext>
            </a:extLst>
          </p:cNvPr>
          <p:cNvSpPr txBox="1"/>
          <p:nvPr/>
        </p:nvSpPr>
        <p:spPr>
          <a:xfrm>
            <a:off x="8059042" y="1770688"/>
            <a:ext cx="4180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Preparing for danger  </a:t>
            </a:r>
          </a:p>
        </p:txBody>
      </p:sp>
      <p:sp>
        <p:nvSpPr>
          <p:cNvPr id="9" name="TextBox 8">
            <a:extLst>
              <a:ext uri="{FF2B5EF4-FFF2-40B4-BE49-F238E27FC236}">
                <a16:creationId xmlns:a16="http://schemas.microsoft.com/office/drawing/2014/main" id="{9F7FE8C3-DA0D-4A60-A421-857C8E0E40E0}"/>
              </a:ext>
            </a:extLst>
          </p:cNvPr>
          <p:cNvSpPr txBox="1"/>
          <p:nvPr/>
        </p:nvSpPr>
        <p:spPr>
          <a:xfrm>
            <a:off x="8059042" y="3034958"/>
            <a:ext cx="41801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Tight chest </a:t>
            </a:r>
          </a:p>
        </p:txBody>
      </p:sp>
      <p:sp>
        <p:nvSpPr>
          <p:cNvPr id="10" name="Rectangle 9">
            <a:extLst>
              <a:ext uri="{FF2B5EF4-FFF2-40B4-BE49-F238E27FC236}">
                <a16:creationId xmlns:a16="http://schemas.microsoft.com/office/drawing/2014/main" id="{10585335-08E7-45B6-80D4-C37AF88FDACD}"/>
              </a:ext>
            </a:extLst>
          </p:cNvPr>
          <p:cNvSpPr/>
          <p:nvPr/>
        </p:nvSpPr>
        <p:spPr>
          <a:xfrm>
            <a:off x="1164465" y="5719227"/>
            <a:ext cx="9863069"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rPr>
              <a:t>“I feel like something bad is going to happen</a:t>
            </a:r>
            <a:r>
              <a:rPr lang="en-GB" sz="4000" b="1" dirty="0">
                <a:solidFill>
                  <a:srgbClr val="3BB2B3"/>
                </a:solidFill>
                <a:latin typeface="Calibri" panose="020F0502020204030204" pitchFamily="34" charset="0"/>
              </a:rPr>
              <a:t>”</a:t>
            </a:r>
            <a:endParaRPr kumimoji="0" lang="en-GB" sz="40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endParaRPr>
          </a:p>
        </p:txBody>
      </p:sp>
      <p:sp>
        <p:nvSpPr>
          <p:cNvPr id="2" name="Rectangle 1">
            <a:extLst>
              <a:ext uri="{FF2B5EF4-FFF2-40B4-BE49-F238E27FC236}">
                <a16:creationId xmlns:a16="http://schemas.microsoft.com/office/drawing/2014/main" id="{C6F54C1D-CB92-3761-13BA-2106B807556E}"/>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359DAF1-06C5-901A-ECF3-BA99285B69A6}"/>
              </a:ext>
            </a:extLst>
          </p:cNvPr>
          <p:cNvSpPr txBox="1"/>
          <p:nvPr/>
        </p:nvSpPr>
        <p:spPr>
          <a:xfrm>
            <a:off x="7865311" y="4219643"/>
            <a:ext cx="4180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Breathing faster </a:t>
            </a:r>
          </a:p>
        </p:txBody>
      </p:sp>
    </p:spTree>
    <p:extLst>
      <p:ext uri="{BB962C8B-B14F-4D97-AF65-F5344CB8AC3E}">
        <p14:creationId xmlns:p14="http://schemas.microsoft.com/office/powerpoint/2010/main" val="225220069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C4D932-344D-4A4D-8C49-EEFBEF587AC4}"/>
              </a:ext>
            </a:extLst>
          </p:cNvPr>
          <p:cNvSpPr/>
          <p:nvPr/>
        </p:nvSpPr>
        <p:spPr>
          <a:xfrm>
            <a:off x="2562166" y="76771"/>
            <a:ext cx="693360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solidFill>
                  <a:srgbClr val="3BB2B3"/>
                </a:solidFill>
                <a:latin typeface="Verdana" panose="020B0604030504040204" pitchFamily="34" charset="0"/>
                <a:ea typeface="Verdana" panose="020B0604030504040204" pitchFamily="34" charset="0"/>
              </a:rPr>
              <a:t>Fight or Flight</a:t>
            </a:r>
            <a:endParaRPr kumimoji="0" lang="en-GB" sz="4000" b="1" i="0" u="none" strike="noStrike" kern="1200" cap="none" spc="0" normalizeH="0" baseline="0" noProof="0" dirty="0">
              <a:ln>
                <a:noFill/>
              </a:ln>
              <a:solidFill>
                <a:srgbClr val="3BB2B3"/>
              </a:solidFill>
              <a:effectLst/>
              <a:uLnTx/>
              <a:uFillTx/>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162DBB27-4400-4D30-9D93-726139329615}"/>
              </a:ext>
            </a:extLst>
          </p:cNvPr>
          <p:cNvSpPr txBox="1"/>
          <p:nvPr/>
        </p:nvSpPr>
        <p:spPr>
          <a:xfrm>
            <a:off x="1014183" y="1591786"/>
            <a:ext cx="4180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Heart thumping  </a:t>
            </a:r>
          </a:p>
        </p:txBody>
      </p:sp>
      <p:sp>
        <p:nvSpPr>
          <p:cNvPr id="6" name="TextBox 5">
            <a:extLst>
              <a:ext uri="{FF2B5EF4-FFF2-40B4-BE49-F238E27FC236}">
                <a16:creationId xmlns:a16="http://schemas.microsoft.com/office/drawing/2014/main" id="{55E08566-9E2B-4E30-9668-1AF888175914}"/>
              </a:ext>
            </a:extLst>
          </p:cNvPr>
          <p:cNvSpPr txBox="1"/>
          <p:nvPr/>
        </p:nvSpPr>
        <p:spPr>
          <a:xfrm>
            <a:off x="307497" y="2622901"/>
            <a:ext cx="4180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Verdana" panose="020B0604030504040204" pitchFamily="34" charset="0"/>
                <a:ea typeface="Verdana" panose="020B0604030504040204" pitchFamily="34" charset="0"/>
              </a:rPr>
              <a:t>Breathing fast </a:t>
            </a: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  </a:t>
            </a:r>
          </a:p>
        </p:txBody>
      </p:sp>
      <p:sp>
        <p:nvSpPr>
          <p:cNvPr id="7" name="TextBox 6">
            <a:extLst>
              <a:ext uri="{FF2B5EF4-FFF2-40B4-BE49-F238E27FC236}">
                <a16:creationId xmlns:a16="http://schemas.microsoft.com/office/drawing/2014/main" id="{879C5D2A-5BEA-493C-ADD5-9D623893BF85}"/>
              </a:ext>
            </a:extLst>
          </p:cNvPr>
          <p:cNvSpPr txBox="1"/>
          <p:nvPr/>
        </p:nvSpPr>
        <p:spPr>
          <a:xfrm>
            <a:off x="472109" y="3747451"/>
            <a:ext cx="41801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Verdana" panose="020B0604030504040204" pitchFamily="34" charset="0"/>
                <a:ea typeface="Verdana" panose="020B0604030504040204" pitchFamily="34" charset="0"/>
              </a:rPr>
              <a:t>Senses are heightened and looking for danger </a:t>
            </a: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  </a:t>
            </a:r>
          </a:p>
        </p:txBody>
      </p:sp>
      <p:sp>
        <p:nvSpPr>
          <p:cNvPr id="8" name="TextBox 7">
            <a:extLst>
              <a:ext uri="{FF2B5EF4-FFF2-40B4-BE49-F238E27FC236}">
                <a16:creationId xmlns:a16="http://schemas.microsoft.com/office/drawing/2014/main" id="{4CEEA57D-6F00-4AC1-8950-A315BD9853FE}"/>
              </a:ext>
            </a:extLst>
          </p:cNvPr>
          <p:cNvSpPr txBox="1"/>
          <p:nvPr/>
        </p:nvSpPr>
        <p:spPr>
          <a:xfrm>
            <a:off x="8267086" y="1671406"/>
            <a:ext cx="4180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Verdana" panose="020B0604030504040204" pitchFamily="34" charset="0"/>
                <a:ea typeface="Verdana" panose="020B0604030504040204" pitchFamily="34" charset="0"/>
              </a:rPr>
              <a:t>Muscles are tensing </a:t>
            </a: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  </a:t>
            </a:r>
          </a:p>
        </p:txBody>
      </p:sp>
      <p:sp>
        <p:nvSpPr>
          <p:cNvPr id="9" name="TextBox 8">
            <a:extLst>
              <a:ext uri="{FF2B5EF4-FFF2-40B4-BE49-F238E27FC236}">
                <a16:creationId xmlns:a16="http://schemas.microsoft.com/office/drawing/2014/main" id="{9F7FE8C3-DA0D-4A60-A421-857C8E0E40E0}"/>
              </a:ext>
            </a:extLst>
          </p:cNvPr>
          <p:cNvSpPr txBox="1"/>
          <p:nvPr/>
        </p:nvSpPr>
        <p:spPr>
          <a:xfrm>
            <a:off x="7825972" y="3196192"/>
            <a:ext cx="418011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Verdana" panose="020B0604030504040204" pitchFamily="34" charset="0"/>
                <a:ea typeface="Verdana" panose="020B0604030504040204" pitchFamily="34" charset="0"/>
              </a:rPr>
              <a:t>Oxygen is </a:t>
            </a: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directed to </a:t>
            </a:r>
            <a:r>
              <a:rPr lang="en-GB" sz="2400" dirty="0">
                <a:latin typeface="Verdana" panose="020B0604030504040204" pitchFamily="34" charset="0"/>
                <a:ea typeface="Verdana" panose="020B0604030504040204" pitchFamily="34" charset="0"/>
              </a:rPr>
              <a:t>the </a:t>
            </a: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muscles </a:t>
            </a:r>
          </a:p>
        </p:txBody>
      </p:sp>
      <p:sp>
        <p:nvSpPr>
          <p:cNvPr id="12" name="Rectangle 11">
            <a:extLst>
              <a:ext uri="{FF2B5EF4-FFF2-40B4-BE49-F238E27FC236}">
                <a16:creationId xmlns:a16="http://schemas.microsoft.com/office/drawing/2014/main" id="{9BF7064D-CADC-4A40-B37C-12A8C6948ECC}"/>
              </a:ext>
            </a:extLst>
          </p:cNvPr>
          <p:cNvSpPr/>
          <p:nvPr/>
        </p:nvSpPr>
        <p:spPr>
          <a:xfrm>
            <a:off x="2870640" y="5585817"/>
            <a:ext cx="693360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rPr>
              <a:t>“I feel afraid, but </a:t>
            </a:r>
            <a:r>
              <a:rPr lang="en-GB" sz="4000" b="1" dirty="0">
                <a:solidFill>
                  <a:srgbClr val="3BB2B3"/>
                </a:solidFill>
                <a:latin typeface="Calibri" panose="020F0502020204030204" pitchFamily="34" charset="0"/>
              </a:rPr>
              <a:t>I look angry ”</a:t>
            </a:r>
            <a:endParaRPr kumimoji="0" lang="en-GB" sz="40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endParaRPr>
          </a:p>
        </p:txBody>
      </p:sp>
      <p:sp>
        <p:nvSpPr>
          <p:cNvPr id="2" name="Rectangle 1">
            <a:extLst>
              <a:ext uri="{FF2B5EF4-FFF2-40B4-BE49-F238E27FC236}">
                <a16:creationId xmlns:a16="http://schemas.microsoft.com/office/drawing/2014/main" id="{CDCD46BB-CE14-A0C7-FA35-0850F4D580D4}"/>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human-like character that represents the fight or flight emotional state. They have large muscles, wide eyes and big ears to show how our muscles go tense and our senses are heightened when we are in fight or flight.">
            <a:extLst>
              <a:ext uri="{FF2B5EF4-FFF2-40B4-BE49-F238E27FC236}">
                <a16:creationId xmlns:a16="http://schemas.microsoft.com/office/drawing/2014/main" id="{7058F8A3-9716-B8E0-C12A-2C55C6B114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0148" y="868156"/>
            <a:ext cx="3614864" cy="4656071"/>
          </a:xfrm>
          <a:prstGeom prst="rect">
            <a:avLst/>
          </a:prstGeom>
        </p:spPr>
      </p:pic>
    </p:spTree>
    <p:extLst>
      <p:ext uri="{BB962C8B-B14F-4D97-AF65-F5344CB8AC3E}">
        <p14:creationId xmlns:p14="http://schemas.microsoft.com/office/powerpoint/2010/main" val="2900402305"/>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C4D932-344D-4A4D-8C49-EEFBEF587AC4}"/>
              </a:ext>
            </a:extLst>
          </p:cNvPr>
          <p:cNvSpPr/>
          <p:nvPr/>
        </p:nvSpPr>
        <p:spPr>
          <a:xfrm>
            <a:off x="3217340" y="216844"/>
            <a:ext cx="6542580"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rgbClr val="3BB2B3"/>
                </a:solidFill>
                <a:latin typeface="Verdana" panose="020B0604030504040204" pitchFamily="34" charset="0"/>
                <a:ea typeface="Verdana" panose="020B0604030504040204" pitchFamily="34" charset="0"/>
              </a:rPr>
              <a:t>Freeze and Shutdown</a:t>
            </a:r>
            <a:endParaRPr kumimoji="0" lang="en-GB" sz="4000" b="1" i="0" u="none" strike="noStrike" kern="1200" cap="none" spc="0" normalizeH="0" baseline="0" noProof="0" dirty="0">
              <a:ln>
                <a:noFill/>
              </a:ln>
              <a:solidFill>
                <a:srgbClr val="3BB2B3"/>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endParaRPr>
          </a:p>
        </p:txBody>
      </p:sp>
      <p:sp>
        <p:nvSpPr>
          <p:cNvPr id="5" name="TextBox 4">
            <a:extLst>
              <a:ext uri="{FF2B5EF4-FFF2-40B4-BE49-F238E27FC236}">
                <a16:creationId xmlns:a16="http://schemas.microsoft.com/office/drawing/2014/main" id="{162DBB27-4400-4D30-9D93-726139329615}"/>
              </a:ext>
            </a:extLst>
          </p:cNvPr>
          <p:cNvSpPr txBox="1"/>
          <p:nvPr/>
        </p:nvSpPr>
        <p:spPr>
          <a:xfrm>
            <a:off x="1903791" y="1764654"/>
            <a:ext cx="4180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Senses go numb   </a:t>
            </a:r>
          </a:p>
        </p:txBody>
      </p:sp>
      <p:sp>
        <p:nvSpPr>
          <p:cNvPr id="6" name="TextBox 5">
            <a:extLst>
              <a:ext uri="{FF2B5EF4-FFF2-40B4-BE49-F238E27FC236}">
                <a16:creationId xmlns:a16="http://schemas.microsoft.com/office/drawing/2014/main" id="{55E08566-9E2B-4E30-9668-1AF888175914}"/>
              </a:ext>
            </a:extLst>
          </p:cNvPr>
          <p:cNvSpPr txBox="1"/>
          <p:nvPr/>
        </p:nvSpPr>
        <p:spPr>
          <a:xfrm>
            <a:off x="772463" y="2982835"/>
            <a:ext cx="27436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Verdana" panose="020B0604030504040204" pitchFamily="34" charset="0"/>
                <a:ea typeface="Verdana" panose="020B0604030504040204" pitchFamily="34" charset="0"/>
              </a:rPr>
              <a:t>Breathing slows</a:t>
            </a:r>
            <a:endPar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879C5D2A-5BEA-493C-ADD5-9D623893BF85}"/>
              </a:ext>
            </a:extLst>
          </p:cNvPr>
          <p:cNvSpPr txBox="1"/>
          <p:nvPr/>
        </p:nvSpPr>
        <p:spPr>
          <a:xfrm>
            <a:off x="1755981" y="4164284"/>
            <a:ext cx="29666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Verdana" panose="020B0604030504040204" pitchFamily="34" charset="0"/>
                <a:ea typeface="Verdana" panose="020B0604030504040204" pitchFamily="34" charset="0"/>
              </a:rPr>
              <a:t>Reserving energy  </a:t>
            </a:r>
            <a:endPar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4CEEA57D-6F00-4AC1-8950-A315BD9853FE}"/>
              </a:ext>
            </a:extLst>
          </p:cNvPr>
          <p:cNvSpPr txBox="1"/>
          <p:nvPr/>
        </p:nvSpPr>
        <p:spPr>
          <a:xfrm>
            <a:off x="7438144" y="4185483"/>
            <a:ext cx="4180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Verdana" panose="020B0604030504040204" pitchFamily="34" charset="0"/>
                <a:ea typeface="Verdana" panose="020B0604030504040204" pitchFamily="34" charset="0"/>
              </a:rPr>
              <a:t>Heartrate decreases </a:t>
            </a: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  </a:t>
            </a:r>
          </a:p>
        </p:txBody>
      </p:sp>
      <p:sp>
        <p:nvSpPr>
          <p:cNvPr id="9" name="TextBox 8">
            <a:extLst>
              <a:ext uri="{FF2B5EF4-FFF2-40B4-BE49-F238E27FC236}">
                <a16:creationId xmlns:a16="http://schemas.microsoft.com/office/drawing/2014/main" id="{9F7FE8C3-DA0D-4A60-A421-857C8E0E40E0}"/>
              </a:ext>
            </a:extLst>
          </p:cNvPr>
          <p:cNvSpPr txBox="1"/>
          <p:nvPr/>
        </p:nvSpPr>
        <p:spPr>
          <a:xfrm>
            <a:off x="6585781" y="1764653"/>
            <a:ext cx="41801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Verdana" panose="020B0604030504040204" pitchFamily="34" charset="0"/>
                <a:ea typeface="Verdana" panose="020B0604030504040204" pitchFamily="34" charset="0"/>
              </a:rPr>
              <a:t>Weak Muscles </a:t>
            </a:r>
            <a:endPar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6D004C67-6177-42AD-8354-3EC595DD8FFF}"/>
              </a:ext>
            </a:extLst>
          </p:cNvPr>
          <p:cNvSpPr txBox="1"/>
          <p:nvPr/>
        </p:nvSpPr>
        <p:spPr>
          <a:xfrm>
            <a:off x="7829006" y="2811703"/>
            <a:ext cx="418011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Verdana" panose="020B0604030504040204" pitchFamily="34" charset="0"/>
                <a:ea typeface="Verdana" panose="020B0604030504040204" pitchFamily="34" charset="0"/>
              </a:rPr>
              <a:t>Digestion and cognitive function slow down</a:t>
            </a:r>
          </a:p>
        </p:txBody>
      </p:sp>
      <p:pic>
        <p:nvPicPr>
          <p:cNvPr id="12" name="Picture 11" descr="A human-like character that represents the freeze and shutdown emotional state. They are looking worried and putting on their running shoes to show that in this state we being to prepare for fight or flight. ">
            <a:extLst>
              <a:ext uri="{FF2B5EF4-FFF2-40B4-BE49-F238E27FC236}">
                <a16:creationId xmlns:a16="http://schemas.microsoft.com/office/drawing/2014/main" id="{824B756C-0FA4-43DA-9332-AD7C26957555}"/>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6711" b="91659" l="9798" r="89736">
                        <a14:foregroundMark x1="38880" y1="9204" x2="60809" y2="9684"/>
                        <a14:foregroundMark x1="41369" y1="6807" x2="58942" y2="9204"/>
                        <a14:foregroundMark x1="46812" y1="75935" x2="43857" y2="81400"/>
                        <a14:foregroundMark x1="31571" y1="89549" x2="43390" y2="91659"/>
                      </a14:backgroundRemoval>
                    </a14:imgEffect>
                  </a14:imgLayer>
                </a14:imgProps>
              </a:ext>
              <a:ext uri="{28A0092B-C50C-407E-A947-70E740481C1C}">
                <a14:useLocalDpi xmlns:a14="http://schemas.microsoft.com/office/drawing/2010/main"/>
              </a:ext>
            </a:extLst>
          </a:blip>
          <a:stretch>
            <a:fillRect/>
          </a:stretch>
        </p:blipFill>
        <p:spPr>
          <a:xfrm>
            <a:off x="4694445" y="988410"/>
            <a:ext cx="2743699" cy="4450514"/>
          </a:xfrm>
          <a:prstGeom prst="rect">
            <a:avLst/>
          </a:prstGeom>
        </p:spPr>
      </p:pic>
      <p:sp>
        <p:nvSpPr>
          <p:cNvPr id="13" name="Rectangle 12">
            <a:extLst>
              <a:ext uri="{FF2B5EF4-FFF2-40B4-BE49-F238E27FC236}">
                <a16:creationId xmlns:a16="http://schemas.microsoft.com/office/drawing/2014/main" id="{6148EFFB-9759-462C-9096-ECD2A9866510}"/>
              </a:ext>
            </a:extLst>
          </p:cNvPr>
          <p:cNvSpPr/>
          <p:nvPr/>
        </p:nvSpPr>
        <p:spPr>
          <a:xfrm>
            <a:off x="1359003" y="5590067"/>
            <a:ext cx="10259255"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rPr>
              <a:t>“I </a:t>
            </a:r>
            <a:r>
              <a:rPr lang="en-GB" sz="4000" b="1" dirty="0">
                <a:solidFill>
                  <a:srgbClr val="3BB2B3"/>
                </a:solidFill>
                <a:latin typeface="Calibri" panose="020F0502020204030204" pitchFamily="34" charset="0"/>
              </a:rPr>
              <a:t>want to be invisible. I am in survival mode ”</a:t>
            </a:r>
            <a:endParaRPr kumimoji="0" lang="en-GB" sz="40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BB2B3"/>
              </a:solidFill>
              <a:effectLst/>
              <a:uLnTx/>
              <a:uFillTx/>
              <a:latin typeface="Calibri" panose="020F0502020204030204" pitchFamily="34" charset="0"/>
              <a:ea typeface="+mn-ea"/>
              <a:cs typeface="+mn-cs"/>
            </a:endParaRPr>
          </a:p>
        </p:txBody>
      </p:sp>
      <p:sp>
        <p:nvSpPr>
          <p:cNvPr id="2" name="Rectangle 1">
            <a:extLst>
              <a:ext uri="{FF2B5EF4-FFF2-40B4-BE49-F238E27FC236}">
                <a16:creationId xmlns:a16="http://schemas.microsoft.com/office/drawing/2014/main" id="{658C8E18-8096-58AB-8947-5E2CEEE990AC}"/>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2200822"/>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3859B5-A0B4-4294-81A9-C5B267EEF6E3}"/>
              </a:ext>
            </a:extLst>
          </p:cNvPr>
          <p:cNvSpPr txBox="1"/>
          <p:nvPr/>
        </p:nvSpPr>
        <p:spPr>
          <a:xfrm>
            <a:off x="1649727" y="2128445"/>
            <a:ext cx="9563878" cy="3170099"/>
          </a:xfrm>
          <a:prstGeom prst="rect">
            <a:avLst/>
          </a:prstGeom>
          <a:noFill/>
        </p:spPr>
        <p:txBody>
          <a:bodyPr wrap="square" rtlCol="0">
            <a:spAutoFit/>
          </a:bodyPr>
          <a:lstStyle/>
          <a:p>
            <a:pPr marL="457200" marR="0" lvl="0" indent="-457200" defTabSz="914400" rtl="0" eaLnBrk="1" fontAlgn="auto" latinLnBrk="0" hangingPunct="1">
              <a:lnSpc>
                <a:spcPts val="3600"/>
              </a:lnSpc>
              <a:spcBef>
                <a:spcPts val="0"/>
              </a:spcBef>
              <a:spcAft>
                <a:spcPts val="3000"/>
              </a:spcAft>
              <a:buClrTx/>
              <a:buSzTx/>
              <a:buFont typeface="Arial" panose="020B0604020202020204" pitchFamily="34" charset="0"/>
              <a:buChar char="•"/>
              <a:tabLst/>
              <a:defRPr/>
            </a:pPr>
            <a:r>
              <a:rPr lang="en-GB" sz="3000" dirty="0">
                <a:latin typeface="Verdana" panose="020B0604030504040204" pitchFamily="34" charset="0"/>
                <a:ea typeface="Verdana" panose="020B0604030504040204" pitchFamily="34" charset="0"/>
              </a:rPr>
              <a:t>Chemicals in our brain are called neurochemicals or neurotransmitters. </a:t>
            </a:r>
          </a:p>
          <a:p>
            <a:pPr marL="457200" marR="0" lvl="0" indent="-457200" defTabSz="914400" rtl="0" eaLnBrk="1" fontAlgn="auto" latinLnBrk="0" hangingPunct="1">
              <a:lnSpc>
                <a:spcPts val="3600"/>
              </a:lnSpc>
              <a:spcBef>
                <a:spcPts val="0"/>
              </a:spcBef>
              <a:spcAft>
                <a:spcPts val="3000"/>
              </a:spcAft>
              <a:buClrTx/>
              <a:buSzTx/>
              <a:buFont typeface="Arial" panose="020B0604020202020204" pitchFamily="34" charset="0"/>
              <a:buChar char="•"/>
              <a:tabLst/>
              <a:defRPr/>
            </a:pPr>
            <a:r>
              <a:rPr lang="en-GB" sz="3000" dirty="0">
                <a:latin typeface="Verdana" panose="020B0604030504040204" pitchFamily="34" charset="0"/>
                <a:ea typeface="Verdana" panose="020B0604030504040204" pitchFamily="34" charset="0"/>
              </a:rPr>
              <a:t>They affect how we think, feel and act. </a:t>
            </a:r>
          </a:p>
          <a:p>
            <a:pPr marL="457200" marR="0" lvl="0" indent="-457200" defTabSz="914400" rtl="0" eaLnBrk="1" fontAlgn="auto" latinLnBrk="0" hangingPunct="1">
              <a:lnSpc>
                <a:spcPts val="3600"/>
              </a:lnSpc>
              <a:spcBef>
                <a:spcPts val="0"/>
              </a:spcBef>
              <a:spcAft>
                <a:spcPts val="3000"/>
              </a:spcAft>
              <a:buClrTx/>
              <a:buSzTx/>
              <a:buFont typeface="Arial" panose="020B0604020202020204" pitchFamily="34" charset="0"/>
              <a:buChar char="•"/>
              <a:tabLst/>
              <a:defRPr/>
            </a:pPr>
            <a:r>
              <a:rPr lang="en-GB" sz="3000" dirty="0">
                <a:latin typeface="Verdana" panose="020B0604030504040204" pitchFamily="34" charset="0"/>
                <a:ea typeface="Verdana" panose="020B0604030504040204" pitchFamily="34" charset="0"/>
              </a:rPr>
              <a:t>Different combinations of chemicals are related to different emotional states.  </a:t>
            </a:r>
            <a:endParaRPr kumimoji="0" lang="en-GB" sz="3000" b="0" i="0" u="none" strike="noStrike" kern="1200" cap="none" spc="0" normalizeH="0" baseline="0" noProof="0" dirty="0">
              <a:ln>
                <a:noFill/>
              </a:ln>
              <a:effectLst/>
              <a:uLnTx/>
              <a:uFillTx/>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B4BF73F8-CFD2-BEAD-EF26-D60043B634E0}"/>
              </a:ext>
            </a:extLst>
          </p:cNvPr>
          <p:cNvSpPr>
            <a:spLocks noChangeArrowheads="1"/>
          </p:cNvSpPr>
          <p:nvPr/>
        </p:nvSpPr>
        <p:spPr bwMode="auto">
          <a:xfrm>
            <a:off x="1202515" y="421267"/>
            <a:ext cx="97869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solidFill>
                  <a:srgbClr val="1AA7A4"/>
                </a:solidFill>
                <a:latin typeface="Verdana" panose="020B0604030504040204" pitchFamily="34" charset="0"/>
              </a:rPr>
              <a:t>Brain Chemicals</a:t>
            </a:r>
            <a:r>
              <a:rPr kumimoji="0" lang="en-GB" altLang="en-US" sz="5400" b="1" i="0" u="none" strike="noStrike" kern="1200" cap="none" spc="0" normalizeH="0" baseline="0" noProof="0" dirty="0">
                <a:ln>
                  <a:noFill/>
                </a:ln>
                <a:solidFill>
                  <a:srgbClr val="1AA7A4"/>
                </a:solidFill>
                <a:effectLst/>
                <a:uLnTx/>
                <a:uFillTx/>
                <a:latin typeface="Verdana" panose="020B0604030504040204" pitchFamily="34" charset="0"/>
                <a:ea typeface="+mn-ea"/>
                <a:cs typeface="+mn-cs"/>
              </a:rPr>
              <a:t> </a:t>
            </a:r>
          </a:p>
        </p:txBody>
      </p:sp>
      <p:sp>
        <p:nvSpPr>
          <p:cNvPr id="4" name="Rectangle 3">
            <a:extLst>
              <a:ext uri="{FF2B5EF4-FFF2-40B4-BE49-F238E27FC236}">
                <a16:creationId xmlns:a16="http://schemas.microsoft.com/office/drawing/2014/main" id="{43A19564-B0D6-57BB-306B-FCA377116626}"/>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757747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A1E0037-A7E0-4FC7-8221-D75A6991697B}"/>
              </a:ext>
            </a:extLst>
          </p:cNvPr>
          <p:cNvSpPr>
            <a:spLocks noChangeArrowheads="1"/>
          </p:cNvSpPr>
          <p:nvPr/>
        </p:nvSpPr>
        <p:spPr bwMode="auto">
          <a:xfrm>
            <a:off x="3494633" y="265339"/>
            <a:ext cx="52027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6000" b="1" dirty="0">
                <a:solidFill>
                  <a:srgbClr val="396869"/>
                </a:solidFill>
                <a:latin typeface="Verdana" panose="020B0604030504040204" pitchFamily="34" charset="0"/>
              </a:rPr>
              <a:t>Activity</a:t>
            </a:r>
            <a:endParaRPr kumimoji="0" lang="en-GB" altLang="en-US" sz="6000" b="1" i="0" u="none" strike="noStrike" kern="1200" cap="none" spc="0" normalizeH="0" baseline="0" noProof="0" dirty="0">
              <a:ln>
                <a:noFill/>
              </a:ln>
              <a:solidFill>
                <a:srgbClr val="396869"/>
              </a:solidFill>
              <a:effectLst/>
              <a:uLnTx/>
              <a:uFillTx/>
              <a:latin typeface="Verdana" panose="020B0604030504040204" pitchFamily="34" charset="0"/>
              <a:ea typeface="+mn-ea"/>
              <a:cs typeface="+mn-cs"/>
            </a:endParaRPr>
          </a:p>
        </p:txBody>
      </p:sp>
      <p:sp>
        <p:nvSpPr>
          <p:cNvPr id="2" name="Rectangle 1">
            <a:extLst>
              <a:ext uri="{FF2B5EF4-FFF2-40B4-BE49-F238E27FC236}">
                <a16:creationId xmlns:a16="http://schemas.microsoft.com/office/drawing/2014/main" id="{105E8042-98A0-7CCA-AB25-60C3CD405CE4}"/>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AD7F4C2-777B-E79D-1272-DE35C3E91C50}"/>
              </a:ext>
            </a:extLst>
          </p:cNvPr>
          <p:cNvSpPr txBox="1"/>
          <p:nvPr/>
        </p:nvSpPr>
        <p:spPr>
          <a:xfrm>
            <a:off x="1098630" y="1973633"/>
            <a:ext cx="9994739" cy="2200602"/>
          </a:xfrm>
          <a:prstGeom prst="rect">
            <a:avLst/>
          </a:prstGeom>
          <a:noFill/>
        </p:spPr>
        <p:txBody>
          <a:bodyPr wrap="square" rtlCol="0">
            <a:spAutoFit/>
          </a:bodyPr>
          <a:lstStyle/>
          <a:p>
            <a:pPr>
              <a:spcAft>
                <a:spcPts val="1800"/>
              </a:spcAft>
            </a:pPr>
            <a:r>
              <a:rPr lang="en-GB" sz="3200" b="1" dirty="0">
                <a:latin typeface="Verdana" panose="020B0604030504040204" pitchFamily="34" charset="0"/>
                <a:ea typeface="Verdana" panose="020B0604030504040204" pitchFamily="34" charset="0"/>
              </a:rPr>
              <a:t>What’s in the brain? </a:t>
            </a:r>
            <a:endParaRPr lang="en-GB" sz="3000" dirty="0">
              <a:latin typeface="Verdana" panose="020B0604030504040204" pitchFamily="34" charset="0"/>
              <a:ea typeface="Verdana" panose="020B0604030504040204" pitchFamily="34" charset="0"/>
            </a:endParaRPr>
          </a:p>
          <a:p>
            <a:pPr>
              <a:spcAft>
                <a:spcPts val="1800"/>
              </a:spcAft>
            </a:pPr>
            <a:r>
              <a:rPr lang="en-GB" sz="3000" dirty="0">
                <a:latin typeface="Verdana" panose="020B0604030504040204" pitchFamily="34" charset="0"/>
                <a:ea typeface="Verdana" panose="020B0604030504040204" pitchFamily="34" charset="0"/>
              </a:rPr>
              <a:t>For each scenario, choose the emotional state you would most likely be in, then find the chemicals that match that state. </a:t>
            </a:r>
          </a:p>
        </p:txBody>
      </p:sp>
      <p:sp>
        <p:nvSpPr>
          <p:cNvPr id="4" name="TextBox 3">
            <a:extLst>
              <a:ext uri="{FF2B5EF4-FFF2-40B4-BE49-F238E27FC236}">
                <a16:creationId xmlns:a16="http://schemas.microsoft.com/office/drawing/2014/main" id="{65582DC1-FE90-C208-4452-197990659DF7}"/>
              </a:ext>
            </a:extLst>
          </p:cNvPr>
          <p:cNvSpPr txBox="1"/>
          <p:nvPr/>
        </p:nvSpPr>
        <p:spPr>
          <a:xfrm>
            <a:off x="2954732" y="5921849"/>
            <a:ext cx="6282533" cy="400110"/>
          </a:xfrm>
          <a:prstGeom prst="rect">
            <a:avLst/>
          </a:prstGeom>
          <a:noFill/>
        </p:spPr>
        <p:txBody>
          <a:bodyPr wrap="square" rtlCol="0">
            <a:spAutoFit/>
          </a:bodyPr>
          <a:lstStyle/>
          <a:p>
            <a:r>
              <a:rPr lang="en-GB" sz="2000" dirty="0">
                <a:latin typeface="Verdana" panose="020B0604030504040204" pitchFamily="34" charset="0"/>
                <a:ea typeface="Verdana" panose="020B0604030504040204" pitchFamily="34" charset="0"/>
              </a:rPr>
              <a:t>(Workbook Exercise 1.2 OR Class Activity A2 ) </a:t>
            </a:r>
          </a:p>
        </p:txBody>
      </p:sp>
    </p:spTree>
    <p:extLst>
      <p:ext uri="{BB962C8B-B14F-4D97-AF65-F5344CB8AC3E}">
        <p14:creationId xmlns:p14="http://schemas.microsoft.com/office/powerpoint/2010/main" val="3510694758"/>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1202515" y="431865"/>
            <a:ext cx="97869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solidFill>
                  <a:srgbClr val="1AA7A4"/>
                </a:solidFill>
                <a:latin typeface="Verdana" panose="020B0604030504040204" pitchFamily="34" charset="0"/>
              </a:rPr>
              <a:t>Learning Objectives:</a:t>
            </a:r>
            <a:endParaRPr kumimoji="0" lang="en-GB" altLang="en-US" sz="5400" b="1" i="0" u="none" strike="noStrike" kern="1200" cap="none" spc="0" normalizeH="0" baseline="0" noProof="0" dirty="0">
              <a:ln>
                <a:noFill/>
              </a:ln>
              <a:solidFill>
                <a:srgbClr val="1AA7A4"/>
              </a:solidFill>
              <a:effectLst/>
              <a:uLnTx/>
              <a:uFillTx/>
              <a:latin typeface="Verdana" panose="020B0604030504040204" pitchFamily="34" charset="0"/>
              <a:ea typeface="+mn-ea"/>
              <a:cs typeface="+mn-cs"/>
            </a:endParaRPr>
          </a:p>
        </p:txBody>
      </p:sp>
      <p:sp>
        <p:nvSpPr>
          <p:cNvPr id="2" name="TextBox 1">
            <a:extLst>
              <a:ext uri="{FF2B5EF4-FFF2-40B4-BE49-F238E27FC236}">
                <a16:creationId xmlns:a16="http://schemas.microsoft.com/office/drawing/2014/main" id="{78B39083-2EB7-4ED7-9DFE-B476CFC8A58C}"/>
              </a:ext>
            </a:extLst>
          </p:cNvPr>
          <p:cNvSpPr txBox="1"/>
          <p:nvPr/>
        </p:nvSpPr>
        <p:spPr>
          <a:xfrm>
            <a:off x="800125" y="1552880"/>
            <a:ext cx="10822031" cy="3600986"/>
          </a:xfrm>
          <a:prstGeom prst="rect">
            <a:avLst/>
          </a:prstGeom>
          <a:noFill/>
        </p:spPr>
        <p:txBody>
          <a:bodyPr wrap="square" rtlCol="0">
            <a:spAutoFit/>
          </a:bodyPr>
          <a:lstStyle/>
          <a:p>
            <a:pPr marL="514350" indent="-514350">
              <a:buAutoNum type="arabicPeriod"/>
            </a:pPr>
            <a:r>
              <a:rPr lang="en-GB" sz="2800" dirty="0">
                <a:latin typeface="Verdana" panose="020B0604030504040204" pitchFamily="34" charset="0"/>
                <a:ea typeface="Verdana" panose="020B0604030504040204" pitchFamily="34" charset="0"/>
              </a:rPr>
              <a:t>Name the parts of the brain and describe their roles  </a:t>
            </a:r>
          </a:p>
          <a:p>
            <a:endParaRPr lang="en-GB" sz="2800" dirty="0">
              <a:latin typeface="Verdana" panose="020B0604030504040204" pitchFamily="34" charset="0"/>
              <a:ea typeface="Verdana" panose="020B0604030504040204" pitchFamily="34" charset="0"/>
            </a:endParaRPr>
          </a:p>
          <a:p>
            <a:r>
              <a:rPr lang="en-GB" sz="2800" dirty="0">
                <a:latin typeface="Verdana" panose="020B0604030504040204" pitchFamily="34" charset="0"/>
                <a:ea typeface="Verdana" panose="020B0604030504040204" pitchFamily="34" charset="0"/>
              </a:rPr>
              <a:t>2. Explain how and why they respond to conflict differently </a:t>
            </a:r>
          </a:p>
          <a:p>
            <a:r>
              <a:rPr lang="en-GB" sz="2800" dirty="0">
                <a:latin typeface="Verdana" panose="020B0604030504040204" pitchFamily="34" charset="0"/>
                <a:ea typeface="Verdana" panose="020B0604030504040204" pitchFamily="34" charset="0"/>
              </a:rPr>
              <a:t> </a:t>
            </a:r>
          </a:p>
          <a:p>
            <a:r>
              <a:rPr lang="en-GB" sz="2800" dirty="0">
                <a:latin typeface="Verdana" panose="020B0604030504040204" pitchFamily="34" charset="0"/>
                <a:ea typeface="Verdana" panose="020B0604030504040204" pitchFamily="34" charset="0"/>
              </a:rPr>
              <a:t>3. Name the 5 emotional states </a:t>
            </a:r>
          </a:p>
          <a:p>
            <a:endParaRPr lang="en-GB" sz="2800" dirty="0">
              <a:latin typeface="Verdana" panose="020B0604030504040204" pitchFamily="34" charset="0"/>
              <a:ea typeface="Verdana" panose="020B0604030504040204" pitchFamily="34" charset="0"/>
            </a:endParaRPr>
          </a:p>
          <a:p>
            <a:r>
              <a:rPr lang="en-GB" sz="2800" dirty="0">
                <a:latin typeface="Verdana" panose="020B0604030504040204" pitchFamily="34" charset="0"/>
                <a:ea typeface="Verdana" panose="020B0604030504040204" pitchFamily="34" charset="0"/>
              </a:rPr>
              <a:t>4. Explain the importance of chemicals in the brain </a:t>
            </a:r>
          </a:p>
          <a:p>
            <a:endParaRPr lang="en-GB" sz="3200" dirty="0">
              <a:solidFill>
                <a:schemeClr val="bg1"/>
              </a:solidFill>
              <a:latin typeface="Verdana" panose="020B0604030504040204" pitchFamily="34" charset="0"/>
              <a:ea typeface="Verdana" panose="020B0604030504040204" pitchFamily="34" charset="0"/>
            </a:endParaRPr>
          </a:p>
        </p:txBody>
      </p:sp>
      <p:pic>
        <p:nvPicPr>
          <p:cNvPr id="4" name="Picture 3" descr="8 bottles representing the different chemicals that we have in our brains. ">
            <a:extLst>
              <a:ext uri="{FF2B5EF4-FFF2-40B4-BE49-F238E27FC236}">
                <a16:creationId xmlns:a16="http://schemas.microsoft.com/office/drawing/2014/main" id="{5C43C9FE-041B-48E5-8C71-4A99251B6797}"/>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5313" b="89564" l="2314" r="98201">
                        <a14:foregroundMark x1="12168" y1="77609" x2="5570" y2="46110"/>
                        <a14:foregroundMark x1="5570" y1="46110" x2="7455" y2="13662"/>
                        <a14:foregroundMark x1="2399" y1="68880" x2="14225" y2="81025"/>
                        <a14:foregroundMark x1="27849" y1="38710" x2="27592" y2="27704"/>
                        <a14:foregroundMark x1="42845" y1="39279" x2="38389" y2="15939"/>
                        <a14:foregroundMark x1="53556" y1="33397" x2="52014" y2="13093"/>
                        <a14:foregroundMark x1="54070" y1="15939" x2="56984" y2="15939"/>
                        <a14:foregroundMark x1="70094" y1="66034" x2="66924" y2="28843"/>
                        <a14:foregroundMark x1="68038" y1="25806" x2="68295" y2="18975"/>
                        <a14:foregroundMark x1="82434" y1="81594" x2="83205" y2="59583"/>
                        <a14:foregroundMark x1="71465" y1="79317" x2="84919" y2="84250"/>
                        <a14:foregroundMark x1="84919" y1="84250" x2="91774" y2="55598"/>
                        <a14:foregroundMark x1="91774" y1="55598" x2="89032" y2="22960"/>
                        <a14:foregroundMark x1="92374" y1="49715" x2="94859" y2="79317"/>
                        <a14:foregroundMark x1="94859" y1="79317" x2="93488" y2="79886"/>
                        <a14:foregroundMark x1="80891" y1="66603" x2="81405" y2="51992"/>
                        <a14:foregroundMark x1="82948" y1="52562" x2="82948" y2="52562"/>
                        <a14:foregroundMark x1="97686" y1="49715" x2="98286" y2="80645"/>
                        <a14:foregroundMark x1="98286" y1="80645" x2="96315" y2="84630"/>
                        <a14:foregroundMark x1="7284" y1="10626" x2="6855" y2="5313"/>
                        <a14:backgroundMark x1="98629" y1="79317" x2="99229" y2="51803"/>
                      </a14:backgroundRemoval>
                    </a14:imgEffect>
                  </a14:imgLayer>
                </a14:imgProps>
              </a:ext>
              <a:ext uri="{28A0092B-C50C-407E-A947-70E740481C1C}">
                <a14:useLocalDpi xmlns:a14="http://schemas.microsoft.com/office/drawing/2010/main"/>
              </a:ext>
            </a:extLst>
          </a:blip>
          <a:stretch>
            <a:fillRect/>
          </a:stretch>
        </p:blipFill>
        <p:spPr>
          <a:xfrm>
            <a:off x="0" y="4834421"/>
            <a:ext cx="4334933" cy="1957591"/>
          </a:xfrm>
          <a:prstGeom prst="rect">
            <a:avLst/>
          </a:prstGeom>
        </p:spPr>
      </p:pic>
      <p:sp>
        <p:nvSpPr>
          <p:cNvPr id="5" name="Rectangle 4">
            <a:extLst>
              <a:ext uri="{FF2B5EF4-FFF2-40B4-BE49-F238E27FC236}">
                <a16:creationId xmlns:a16="http://schemas.microsoft.com/office/drawing/2014/main" id="{2630ED75-5EF5-AAE0-9F61-69B83BDE9E93}"/>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353290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0E4DF6-A5A9-40E8-AD8F-1DDBC21CA5DD}"/>
              </a:ext>
            </a:extLst>
          </p:cNvPr>
          <p:cNvSpPr/>
          <p:nvPr/>
        </p:nvSpPr>
        <p:spPr>
          <a:xfrm>
            <a:off x="1738098" y="1494007"/>
            <a:ext cx="8657684"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4000" b="1" dirty="0">
                <a:latin typeface="Verdana" panose="020B0604030504040204" pitchFamily="34" charset="0"/>
                <a:ea typeface="Verdana" panose="020B0604030504040204" pitchFamily="34" charset="0"/>
                <a:cs typeface="Verdana" panose="020B0604030504040204" pitchFamily="34" charset="0"/>
              </a:rPr>
              <a:t>Tell us what you thought!</a:t>
            </a:r>
            <a:endParaRPr kumimoji="0" lang="en-GB" sz="40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424DA6BA-2FA0-4A24-8E81-C92BFA6437B3}"/>
              </a:ext>
            </a:extLst>
          </p:cNvPr>
          <p:cNvSpPr/>
          <p:nvPr/>
        </p:nvSpPr>
        <p:spPr>
          <a:xfrm>
            <a:off x="6797225" y="2540616"/>
            <a:ext cx="3479829" cy="570734"/>
          </a:xfrm>
          <a:prstGeom prst="rect">
            <a:avLst/>
          </a:prstGeom>
        </p:spPr>
        <p:txBody>
          <a:bodyPr wrap="square">
            <a:spAutoFit/>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96869"/>
                </a:solidFill>
                <a:effectLst/>
                <a:uLnTx/>
                <a:uFillTx/>
                <a:latin typeface="Verdana" panose="020B0604030504040204" pitchFamily="34" charset="0"/>
                <a:ea typeface="Verdana" panose="020B0604030504040204" pitchFamily="34" charset="0"/>
                <a:cs typeface="Verdana" panose="020B0604030504040204" pitchFamily="34" charset="0"/>
              </a:rPr>
              <a:t>Stay Connected! </a:t>
            </a:r>
          </a:p>
        </p:txBody>
      </p:sp>
      <p:pic>
        <p:nvPicPr>
          <p:cNvPr id="10243"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4807"/>
            <a:ext cx="12192000" cy="110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3"/>
          <p:cNvSpPr>
            <a:spLocks noGrp="1"/>
          </p:cNvSpPr>
          <p:nvPr>
            <p:ph type="ftr" sz="quarter" idx="11"/>
          </p:nvPr>
        </p:nvSpPr>
        <p:spPr bwMode="auto">
          <a:xfrm>
            <a:off x="2288689" y="6253163"/>
            <a:ext cx="9017073" cy="52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tabLst>
                <a:tab pos="2636838" algn="ctr"/>
                <a:tab pos="52736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36838" algn="ctr"/>
                <a:tab pos="52736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36838" algn="ctr"/>
                <a:tab pos="52736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36838" algn="ctr"/>
                <a:tab pos="5273675" algn="r"/>
              </a:tabLs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defRPr/>
            </a:pPr>
            <a:endParaRPr kumimoji="0" lang="en-GB" altLang="en-US" sz="8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tab pos="2636838" algn="ctr"/>
                <a:tab pos="5273675" algn="r"/>
              </a:tabLst>
              <a:defRPr/>
            </a:pPr>
            <a:r>
              <a:rPr kumimoji="0" lang="en-GB" altLang="en-US" sz="1000" b="0" i="0" u="none" strike="noStrike" kern="1200" cap="none" spc="0" normalizeH="0" baseline="0" noProof="0" dirty="0">
                <a:ln>
                  <a:noFill/>
                </a:ln>
                <a:effectLst/>
                <a:uLnTx/>
                <a:uFillTx/>
                <a:latin typeface="Verdana" panose="020B0604030504040204" pitchFamily="34" charset="0"/>
                <a:ea typeface="+mn-ea"/>
                <a:cs typeface="+mn-cs"/>
              </a:rPr>
              <a:t>We acknowledge the support of the Scottish Government through a CYPFEIF and ALEC Fund Grant. Cyrenians is a Scottish Charitable Incorporated Organisation (SCIO), registered charity SC011052.</a:t>
            </a:r>
            <a:endParaRPr kumimoji="0" lang="en-GB" altLang="en-US" sz="1600" b="0" i="0" u="none" strike="noStrike" kern="1200" cap="none" spc="0" normalizeH="0" baseline="0" noProof="0" dirty="0">
              <a:ln>
                <a:noFill/>
              </a:ln>
              <a:effectLst/>
              <a:uLnTx/>
              <a:uFillTx/>
              <a:latin typeface="Verdana" panose="020B0604030504040204" pitchFamily="34" charset="0"/>
              <a:ea typeface="+mn-ea"/>
              <a:cs typeface="+mn-cs"/>
            </a:endParaRPr>
          </a:p>
        </p:txBody>
      </p:sp>
      <p:pic>
        <p:nvPicPr>
          <p:cNvPr id="10247" name="Picture 8"/>
          <p:cNvPicPr>
            <a:picLocks noChangeAspect="1"/>
          </p:cNvPicPr>
          <p:nvPr/>
        </p:nvPicPr>
        <p:blipFill>
          <a:blip r:embed="rId4" cstate="screen">
            <a:extLst>
              <a:ext uri="{28A0092B-C50C-407E-A947-70E740481C1C}">
                <a14:useLocalDpi xmlns:a14="http://schemas.microsoft.com/office/drawing/2010/main"/>
              </a:ext>
            </a:extLst>
          </a:blip>
          <a:srcRect t="-1822"/>
          <a:stretch>
            <a:fillRect/>
          </a:stretch>
        </p:blipFill>
        <p:spPr bwMode="auto">
          <a:xfrm>
            <a:off x="11383963" y="6075363"/>
            <a:ext cx="6683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7A040132-F0E2-2A0C-2392-2C48D4EFA584}"/>
              </a:ext>
            </a:extLst>
          </p:cNvPr>
          <p:cNvGrpSpPr/>
          <p:nvPr/>
        </p:nvGrpSpPr>
        <p:grpSpPr>
          <a:xfrm>
            <a:off x="6915953" y="3398050"/>
            <a:ext cx="4618863" cy="1999091"/>
            <a:chOff x="421757" y="4083233"/>
            <a:chExt cx="4618863" cy="1999091"/>
          </a:xfrm>
        </p:grpSpPr>
        <p:grpSp>
          <p:nvGrpSpPr>
            <p:cNvPr id="12" name="Group 11">
              <a:extLst>
                <a:ext uri="{FF2B5EF4-FFF2-40B4-BE49-F238E27FC236}">
                  <a16:creationId xmlns:a16="http://schemas.microsoft.com/office/drawing/2014/main" id="{2E7C510D-1A28-47D9-BA52-D1C73B62E3FF}"/>
                </a:ext>
              </a:extLst>
            </p:cNvPr>
            <p:cNvGrpSpPr/>
            <p:nvPr/>
          </p:nvGrpSpPr>
          <p:grpSpPr>
            <a:xfrm>
              <a:off x="421757" y="4083233"/>
              <a:ext cx="4618863" cy="1999091"/>
              <a:chOff x="1876223" y="2494103"/>
              <a:chExt cx="4618863" cy="1999091"/>
            </a:xfrm>
          </p:grpSpPr>
          <p:grpSp>
            <p:nvGrpSpPr>
              <p:cNvPr id="15" name="Group 8">
                <a:extLst>
                  <a:ext uri="{FF2B5EF4-FFF2-40B4-BE49-F238E27FC236}">
                    <a16:creationId xmlns:a16="http://schemas.microsoft.com/office/drawing/2014/main" id="{0444887F-3BFE-4824-80D2-BC1E6875927C}"/>
                  </a:ext>
                </a:extLst>
              </p:cNvPr>
              <p:cNvGrpSpPr>
                <a:grpSpLocks/>
              </p:cNvGrpSpPr>
              <p:nvPr/>
            </p:nvGrpSpPr>
            <p:grpSpPr bwMode="auto">
              <a:xfrm>
                <a:off x="1876223" y="2528767"/>
                <a:ext cx="394443" cy="1964427"/>
                <a:chOff x="8453223" y="1871996"/>
                <a:chExt cx="633579" cy="3320879"/>
              </a:xfrm>
            </p:grpSpPr>
            <p:pic>
              <p:nvPicPr>
                <p:cNvPr id="22" name="Picture 21" descr="Image result for facebook logo png">
                  <a:extLst>
                    <a:ext uri="{FF2B5EF4-FFF2-40B4-BE49-F238E27FC236}">
                      <a16:creationId xmlns:a16="http://schemas.microsoft.com/office/drawing/2014/main" id="{95415A3C-32A8-4854-88E5-18F7EB3DC8B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55261" y="1871996"/>
                  <a:ext cx="512183" cy="5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email icon">
                  <a:extLst>
                    <a:ext uri="{FF2B5EF4-FFF2-40B4-BE49-F238E27FC236}">
                      <a16:creationId xmlns:a16="http://schemas.microsoft.com/office/drawing/2014/main" id="{8E4C94E0-6F9F-42CD-AE00-EF5D26BC782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08221" y="3916447"/>
                  <a:ext cx="523582" cy="52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 descr="Image result for website logo png">
                  <a:extLst>
                    <a:ext uri="{FF2B5EF4-FFF2-40B4-BE49-F238E27FC236}">
                      <a16:creationId xmlns:a16="http://schemas.microsoft.com/office/drawing/2014/main" id="{0F30C277-6AA6-4BBC-91E6-D1EE943ACC4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53223" y="4559296"/>
                  <a:ext cx="633579" cy="63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27">
                <a:extLst>
                  <a:ext uri="{FF2B5EF4-FFF2-40B4-BE49-F238E27FC236}">
                    <a16:creationId xmlns:a16="http://schemas.microsoft.com/office/drawing/2014/main" id="{5DA1AB83-C585-408A-8370-561995907783}"/>
                  </a:ext>
                </a:extLst>
              </p:cNvPr>
              <p:cNvSpPr>
                <a:spLocks noChangeArrowheads="1"/>
              </p:cNvSpPr>
              <p:nvPr/>
            </p:nvSpPr>
            <p:spPr bwMode="auto">
              <a:xfrm>
                <a:off x="2331258" y="3290166"/>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@sccrcentre</a:t>
                </a:r>
              </a:p>
            </p:txBody>
          </p:sp>
          <p:sp>
            <p:nvSpPr>
              <p:cNvPr id="18" name="Rectangle 2">
                <a:extLst>
                  <a:ext uri="{FF2B5EF4-FFF2-40B4-BE49-F238E27FC236}">
                    <a16:creationId xmlns:a16="http://schemas.microsoft.com/office/drawing/2014/main" id="{84C91CA0-2BC3-408A-856F-DBE2A3B24FAD}"/>
                  </a:ext>
                </a:extLst>
              </p:cNvPr>
              <p:cNvSpPr>
                <a:spLocks noChangeArrowheads="1"/>
              </p:cNvSpPr>
              <p:nvPr/>
            </p:nvSpPr>
            <p:spPr bwMode="auto">
              <a:xfrm>
                <a:off x="2377014" y="3664216"/>
                <a:ext cx="2792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mn-cs"/>
                  </a:rPr>
                  <a:t>sccr@cyrenians.scot</a:t>
                </a:r>
                <a:endParaRPr kumimoji="0" lang="en-GB" alt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endParaRPr>
              </a:p>
            </p:txBody>
          </p:sp>
          <p:sp>
            <p:nvSpPr>
              <p:cNvPr id="19" name="Rectangle 28">
                <a:extLst>
                  <a:ext uri="{FF2B5EF4-FFF2-40B4-BE49-F238E27FC236}">
                    <a16:creationId xmlns:a16="http://schemas.microsoft.com/office/drawing/2014/main" id="{EAAD1F96-385E-4C2B-8010-5E99F91D5EDA}"/>
                  </a:ext>
                </a:extLst>
              </p:cNvPr>
              <p:cNvSpPr>
                <a:spLocks noChangeArrowheads="1"/>
              </p:cNvSpPr>
              <p:nvPr/>
            </p:nvSpPr>
            <p:spPr bwMode="auto">
              <a:xfrm>
                <a:off x="2360813" y="4085201"/>
                <a:ext cx="41342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scottishconflictresolution</a:t>
                </a:r>
                <a:r>
                  <a:rPr kumimoji="0" lang="en-GB" altLang="en-US" sz="2000" b="0" i="0" u="none" strike="noStrike" kern="1200" cap="none" spc="0" normalizeH="0" baseline="0" noProof="0" dirty="0">
                    <a:ln>
                      <a:noFill/>
                    </a:ln>
                    <a:effectLst/>
                    <a:uLnTx/>
                    <a:uFillTx/>
                    <a:latin typeface="Myriad Pro" panose="020B0703030403020204" pitchFamily="34" charset="0"/>
                    <a:ea typeface="+mn-ea"/>
                    <a:cs typeface="+mn-cs"/>
                  </a:rPr>
                  <a:t>.org.uk</a:t>
                </a:r>
              </a:p>
            </p:txBody>
          </p:sp>
          <p:sp>
            <p:nvSpPr>
              <p:cNvPr id="20" name="TextBox 19">
                <a:extLst>
                  <a:ext uri="{FF2B5EF4-FFF2-40B4-BE49-F238E27FC236}">
                    <a16:creationId xmlns:a16="http://schemas.microsoft.com/office/drawing/2014/main" id="{03ADD358-C76A-46E0-8790-3BE3F466CF79}"/>
                  </a:ext>
                </a:extLst>
              </p:cNvPr>
              <p:cNvSpPr txBox="1"/>
              <p:nvPr/>
            </p:nvSpPr>
            <p:spPr>
              <a:xfrm>
                <a:off x="2377014" y="2494103"/>
                <a:ext cx="189982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mn-cs"/>
                  </a:rPr>
                  <a:t>sccrcentre</a:t>
                </a:r>
                <a:endParaRPr kumimoji="0" lang="en-GB"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endParaRPr>
              </a:p>
            </p:txBody>
          </p:sp>
        </p:grpSp>
        <p:pic>
          <p:nvPicPr>
            <p:cNvPr id="2" name="Picture 1">
              <a:extLst>
                <a:ext uri="{FF2B5EF4-FFF2-40B4-BE49-F238E27FC236}">
                  <a16:creationId xmlns:a16="http://schemas.microsoft.com/office/drawing/2014/main" id="{07DF66B2-0D7A-C12B-D4E9-03AC09FDE4F3}"/>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2128" b="94971" l="0" r="100000"/>
                      </a14:imgEffect>
                    </a14:imgLayer>
                  </a14:imgProps>
                </a:ext>
                <a:ext uri="{28A0092B-C50C-407E-A947-70E740481C1C}">
                  <a14:useLocalDpi xmlns:a14="http://schemas.microsoft.com/office/drawing/2010/main"/>
                </a:ext>
              </a:extLst>
            </a:blip>
            <a:srcRect/>
            <a:stretch/>
          </p:blipFill>
          <p:spPr>
            <a:xfrm>
              <a:off x="482587" y="4507276"/>
              <a:ext cx="364035" cy="374787"/>
            </a:xfrm>
            <a:prstGeom prst="rect">
              <a:avLst/>
            </a:prstGeom>
          </p:spPr>
        </p:pic>
        <p:sp>
          <p:nvSpPr>
            <p:cNvPr id="4" name="TextBox 3">
              <a:extLst>
                <a:ext uri="{FF2B5EF4-FFF2-40B4-BE49-F238E27FC236}">
                  <a16:creationId xmlns:a16="http://schemas.microsoft.com/office/drawing/2014/main" id="{37579A11-EDA1-1771-BB9C-760B6560D987}"/>
                </a:ext>
              </a:extLst>
            </p:cNvPr>
            <p:cNvSpPr txBox="1"/>
            <p:nvPr/>
          </p:nvSpPr>
          <p:spPr>
            <a:xfrm>
              <a:off x="952956" y="4483916"/>
              <a:ext cx="189982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effectLst/>
                  <a:uLnTx/>
                  <a:uFillTx/>
                  <a:latin typeface="Verdana" panose="020B0604030504040204" pitchFamily="34" charset="0"/>
                  <a:ea typeface="Verdana" panose="020B0604030504040204" pitchFamily="34" charset="0"/>
                  <a:cs typeface="+mn-cs"/>
                </a:rPr>
                <a:t>sccrcentre</a:t>
              </a:r>
              <a:endParaRPr kumimoji="0" lang="en-GB" sz="20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endParaRPr>
            </a:p>
          </p:txBody>
        </p:sp>
        <p:pic>
          <p:nvPicPr>
            <p:cNvPr id="1030" name="Picture 6" descr="What is X? The Twitter replacement explained | Trusted Reviews">
              <a:extLst>
                <a:ext uri="{FF2B5EF4-FFF2-40B4-BE49-F238E27FC236}">
                  <a16:creationId xmlns:a16="http://schemas.microsoft.com/office/drawing/2014/main" id="{4CBF2C47-8ACE-289F-C7BD-C209FFBE66BC}"/>
                </a:ext>
              </a:extLst>
            </p:cNvPr>
            <p:cNvPicPr>
              <a:picLocks noChangeAspect="1" noChangeArrowheads="1"/>
            </p:cNvPicPr>
            <p:nvPr/>
          </p:nvPicPr>
          <p:blipFill rotWithShape="1">
            <a:blip r:embed="rId10" cstate="screen">
              <a:extLst>
                <a:ext uri="{BEBA8EAE-BF5A-486C-A8C5-ECC9F3942E4B}">
                  <a14:imgProps xmlns:a14="http://schemas.microsoft.com/office/drawing/2010/main">
                    <a14:imgLayer r:embed="rId11">
                      <a14:imgEffect>
                        <a14:backgroundRemoval t="0" b="100000" l="0" r="100000">
                          <a14:foregroundMark x1="23662" y1="27809" x2="43662" y2="42978"/>
                          <a14:foregroundMark x1="43662" y1="42978" x2="63662" y2="69944"/>
                          <a14:foregroundMark x1="35211" y1="31742" x2="60563" y2="69944"/>
                          <a14:foregroundMark x1="60563" y1="69944" x2="66479" y2="72472"/>
                          <a14:foregroundMark x1="36338" y1="28371" x2="69296" y2="61798"/>
                          <a14:foregroundMark x1="69296" y1="61798" x2="70704" y2="70506"/>
                          <a14:foregroundMark x1="52676" y1="46067" x2="71549" y2="15169"/>
                          <a14:foregroundMark x1="56620" y1="41292" x2="72958" y2="15169"/>
                          <a14:foregroundMark x1="72958" y1="15169" x2="72394" y2="15449"/>
                          <a14:foregroundMark x1="46761" y1="51404" x2="27606" y2="76124"/>
                        </a14:backgroundRemoval>
                      </a14:imgEffect>
                    </a14:imgLayer>
                  </a14:imgProps>
                </a:ext>
                <a:ext uri="{28A0092B-C50C-407E-A947-70E740481C1C}">
                  <a14:useLocalDpi xmlns:a14="http://schemas.microsoft.com/office/drawing/2010/main"/>
                </a:ext>
              </a:extLst>
            </a:blip>
            <a:srcRect/>
            <a:stretch/>
          </p:blipFill>
          <p:spPr bwMode="auto">
            <a:xfrm>
              <a:off x="454453" y="4895385"/>
              <a:ext cx="372997" cy="374786"/>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A qr code on a green background&#10;&#10;Description automatically generated">
            <a:extLst>
              <a:ext uri="{FF2B5EF4-FFF2-40B4-BE49-F238E27FC236}">
                <a16:creationId xmlns:a16="http://schemas.microsoft.com/office/drawing/2014/main" id="{CE3377CC-F826-C2B3-EB55-20D2B9172CA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59346" y="2378932"/>
            <a:ext cx="3894269" cy="3660067"/>
          </a:xfrm>
          <a:prstGeom prst="rect">
            <a:avLst/>
          </a:prstGeom>
        </p:spPr>
      </p:pic>
    </p:spTree>
    <p:extLst>
      <p:ext uri="{BB962C8B-B14F-4D97-AF65-F5344CB8AC3E}">
        <p14:creationId xmlns:p14="http://schemas.microsoft.com/office/powerpoint/2010/main" val="2418842465"/>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1202515" y="431865"/>
            <a:ext cx="97869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5400" b="1" dirty="0">
                <a:solidFill>
                  <a:srgbClr val="1AA7A4"/>
                </a:solidFill>
                <a:latin typeface="Verdana" panose="020B0604030504040204" pitchFamily="34" charset="0"/>
              </a:rPr>
              <a:t>Learning Objectives:</a:t>
            </a:r>
            <a:endParaRPr kumimoji="0" lang="en-GB" altLang="en-US" sz="5400" b="1" i="0" u="none" strike="noStrike" kern="1200" cap="none" spc="0" normalizeH="0" baseline="0" noProof="0" dirty="0">
              <a:ln>
                <a:noFill/>
              </a:ln>
              <a:solidFill>
                <a:srgbClr val="1AA7A4"/>
              </a:solidFill>
              <a:effectLst/>
              <a:uLnTx/>
              <a:uFillTx/>
              <a:latin typeface="Verdana" panose="020B0604030504040204" pitchFamily="34" charset="0"/>
              <a:ea typeface="+mn-ea"/>
              <a:cs typeface="+mn-cs"/>
            </a:endParaRPr>
          </a:p>
        </p:txBody>
      </p:sp>
      <p:sp>
        <p:nvSpPr>
          <p:cNvPr id="2" name="TextBox 1">
            <a:extLst>
              <a:ext uri="{FF2B5EF4-FFF2-40B4-BE49-F238E27FC236}">
                <a16:creationId xmlns:a16="http://schemas.microsoft.com/office/drawing/2014/main" id="{78B39083-2EB7-4ED7-9DFE-B476CFC8A58C}"/>
              </a:ext>
            </a:extLst>
          </p:cNvPr>
          <p:cNvSpPr txBox="1"/>
          <p:nvPr/>
        </p:nvSpPr>
        <p:spPr>
          <a:xfrm>
            <a:off x="1054768" y="1628507"/>
            <a:ext cx="10822031" cy="3600986"/>
          </a:xfrm>
          <a:prstGeom prst="rect">
            <a:avLst/>
          </a:prstGeom>
          <a:noFill/>
        </p:spPr>
        <p:txBody>
          <a:bodyPr wrap="square" rtlCol="0">
            <a:spAutoFit/>
          </a:bodyPr>
          <a:lstStyle/>
          <a:p>
            <a:pPr marL="514350" indent="-514350">
              <a:buAutoNum type="arabicPeriod"/>
            </a:pPr>
            <a:r>
              <a:rPr lang="en-GB" sz="2800" dirty="0">
                <a:latin typeface="Verdana" panose="020B0604030504040204" pitchFamily="34" charset="0"/>
                <a:ea typeface="Verdana" panose="020B0604030504040204" pitchFamily="34" charset="0"/>
              </a:rPr>
              <a:t>Name the parts of the brain and describe their roles  </a:t>
            </a:r>
          </a:p>
          <a:p>
            <a:endParaRPr lang="en-GB" sz="2800" dirty="0">
              <a:latin typeface="Verdana" panose="020B0604030504040204" pitchFamily="34" charset="0"/>
              <a:ea typeface="Verdana" panose="020B0604030504040204" pitchFamily="34" charset="0"/>
            </a:endParaRPr>
          </a:p>
          <a:p>
            <a:r>
              <a:rPr lang="en-GB" sz="2800" dirty="0">
                <a:latin typeface="Verdana" panose="020B0604030504040204" pitchFamily="34" charset="0"/>
                <a:ea typeface="Verdana" panose="020B0604030504040204" pitchFamily="34" charset="0"/>
              </a:rPr>
              <a:t>2. Explain how and why they respond to conflict differently </a:t>
            </a:r>
          </a:p>
          <a:p>
            <a:r>
              <a:rPr lang="en-GB" sz="2800" dirty="0">
                <a:latin typeface="Verdana" panose="020B0604030504040204" pitchFamily="34" charset="0"/>
                <a:ea typeface="Verdana" panose="020B0604030504040204" pitchFamily="34" charset="0"/>
              </a:rPr>
              <a:t> </a:t>
            </a:r>
          </a:p>
          <a:p>
            <a:r>
              <a:rPr lang="en-GB" sz="2800" dirty="0">
                <a:latin typeface="Verdana" panose="020B0604030504040204" pitchFamily="34" charset="0"/>
                <a:ea typeface="Verdana" panose="020B0604030504040204" pitchFamily="34" charset="0"/>
              </a:rPr>
              <a:t>3. Name the 5 emotional states </a:t>
            </a:r>
          </a:p>
          <a:p>
            <a:endParaRPr lang="en-GB" sz="2800" dirty="0">
              <a:latin typeface="Verdana" panose="020B0604030504040204" pitchFamily="34" charset="0"/>
              <a:ea typeface="Verdana" panose="020B0604030504040204" pitchFamily="34" charset="0"/>
            </a:endParaRPr>
          </a:p>
          <a:p>
            <a:r>
              <a:rPr lang="en-GB" sz="2800" dirty="0">
                <a:latin typeface="Verdana" panose="020B0604030504040204" pitchFamily="34" charset="0"/>
                <a:ea typeface="Verdana" panose="020B0604030504040204" pitchFamily="34" charset="0"/>
              </a:rPr>
              <a:t>4. Explain the importance of chemicals in the brain </a:t>
            </a:r>
          </a:p>
          <a:p>
            <a:endParaRPr lang="en-GB" sz="3200" dirty="0">
              <a:solidFill>
                <a:schemeClr val="bg1"/>
              </a:solidFill>
              <a:latin typeface="Verdana" panose="020B0604030504040204" pitchFamily="34" charset="0"/>
              <a:ea typeface="Verdana" panose="020B0604030504040204" pitchFamily="34" charset="0"/>
            </a:endParaRPr>
          </a:p>
        </p:txBody>
      </p:sp>
      <p:pic>
        <p:nvPicPr>
          <p:cNvPr id="4" name="Picture 3" descr="8 bottles representing the different chemicals that we have in our brains. ">
            <a:extLst>
              <a:ext uri="{FF2B5EF4-FFF2-40B4-BE49-F238E27FC236}">
                <a16:creationId xmlns:a16="http://schemas.microsoft.com/office/drawing/2014/main" id="{5C43C9FE-041B-48E5-8C71-4A99251B6797}"/>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5313" b="89564" l="2314" r="98201">
                        <a14:foregroundMark x1="12168" y1="77609" x2="5570" y2="46110"/>
                        <a14:foregroundMark x1="5570" y1="46110" x2="7455" y2="13662"/>
                        <a14:foregroundMark x1="2399" y1="68880" x2="14225" y2="81025"/>
                        <a14:foregroundMark x1="27849" y1="38710" x2="27592" y2="27704"/>
                        <a14:foregroundMark x1="42845" y1="39279" x2="38389" y2="15939"/>
                        <a14:foregroundMark x1="53556" y1="33397" x2="52014" y2="13093"/>
                        <a14:foregroundMark x1="54070" y1="15939" x2="56984" y2="15939"/>
                        <a14:foregroundMark x1="70094" y1="66034" x2="66924" y2="28843"/>
                        <a14:foregroundMark x1="68038" y1="25806" x2="68295" y2="18975"/>
                        <a14:foregroundMark x1="82434" y1="81594" x2="83205" y2="59583"/>
                        <a14:foregroundMark x1="71465" y1="79317" x2="84919" y2="84250"/>
                        <a14:foregroundMark x1="84919" y1="84250" x2="91774" y2="55598"/>
                        <a14:foregroundMark x1="91774" y1="55598" x2="89032" y2="22960"/>
                        <a14:foregroundMark x1="92374" y1="49715" x2="94859" y2="79317"/>
                        <a14:foregroundMark x1="94859" y1="79317" x2="93488" y2="79886"/>
                        <a14:foregroundMark x1="80891" y1="66603" x2="81405" y2="51992"/>
                        <a14:foregroundMark x1="82948" y1="52562" x2="82948" y2="52562"/>
                        <a14:foregroundMark x1="97686" y1="49715" x2="98286" y2="80645"/>
                        <a14:foregroundMark x1="98286" y1="80645" x2="96315" y2="84630"/>
                        <a14:foregroundMark x1="7284" y1="10626" x2="6855" y2="5313"/>
                        <a14:backgroundMark x1="98629" y1="79317" x2="99229" y2="51803"/>
                      </a14:backgroundRemoval>
                    </a14:imgEffect>
                  </a14:imgLayer>
                </a14:imgProps>
              </a:ext>
              <a:ext uri="{28A0092B-C50C-407E-A947-70E740481C1C}">
                <a14:useLocalDpi xmlns:a14="http://schemas.microsoft.com/office/drawing/2010/main"/>
              </a:ext>
            </a:extLst>
          </a:blip>
          <a:stretch>
            <a:fillRect/>
          </a:stretch>
        </p:blipFill>
        <p:spPr>
          <a:xfrm>
            <a:off x="0" y="4834421"/>
            <a:ext cx="4334933" cy="1957591"/>
          </a:xfrm>
          <a:prstGeom prst="rect">
            <a:avLst/>
          </a:prstGeom>
        </p:spPr>
      </p:pic>
      <p:sp>
        <p:nvSpPr>
          <p:cNvPr id="5" name="Rectangle 4">
            <a:extLst>
              <a:ext uri="{FF2B5EF4-FFF2-40B4-BE49-F238E27FC236}">
                <a16:creationId xmlns:a16="http://schemas.microsoft.com/office/drawing/2014/main" id="{2630ED75-5EF5-AAE0-9F61-69B83BDE9E93}"/>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673263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9B1671DF-4400-499C-9378-6778C74DDDCA}"/>
              </a:ext>
            </a:extLst>
          </p:cNvPr>
          <p:cNvSpPr>
            <a:spLocks noChangeArrowheads="1"/>
          </p:cNvSpPr>
          <p:nvPr/>
        </p:nvSpPr>
        <p:spPr bwMode="auto">
          <a:xfrm>
            <a:off x="1202515" y="591977"/>
            <a:ext cx="97869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6000" b="1" dirty="0">
                <a:solidFill>
                  <a:srgbClr val="1AA7A4"/>
                </a:solidFill>
                <a:latin typeface="Verdana" panose="020B0604030504040204" pitchFamily="34" charset="0"/>
              </a:rPr>
              <a:t>Warm Up Activity:</a:t>
            </a:r>
            <a:endParaRPr kumimoji="0" lang="en-GB" altLang="en-US" sz="6000" b="1" i="0" u="none" strike="noStrike" kern="1200" cap="none" spc="0" normalizeH="0" baseline="0" noProof="0" dirty="0">
              <a:ln>
                <a:noFill/>
              </a:ln>
              <a:solidFill>
                <a:srgbClr val="1AA7A4"/>
              </a:solidFill>
              <a:effectLst/>
              <a:uLnTx/>
              <a:uFillTx/>
              <a:latin typeface="Verdana" panose="020B0604030504040204" pitchFamily="34" charset="0"/>
              <a:ea typeface="+mn-ea"/>
              <a:cs typeface="+mn-cs"/>
            </a:endParaRPr>
          </a:p>
        </p:txBody>
      </p:sp>
      <p:sp>
        <p:nvSpPr>
          <p:cNvPr id="8" name="TextBox 7">
            <a:extLst>
              <a:ext uri="{FF2B5EF4-FFF2-40B4-BE49-F238E27FC236}">
                <a16:creationId xmlns:a16="http://schemas.microsoft.com/office/drawing/2014/main" id="{37C7E65E-C918-4953-9F13-2AB8F40EDCC9}"/>
              </a:ext>
            </a:extLst>
          </p:cNvPr>
          <p:cNvSpPr txBox="1"/>
          <p:nvPr/>
        </p:nvSpPr>
        <p:spPr>
          <a:xfrm>
            <a:off x="977697" y="1732807"/>
            <a:ext cx="10236606" cy="4739759"/>
          </a:xfrm>
          <a:prstGeom prst="rect">
            <a:avLst/>
          </a:prstGeom>
          <a:noFill/>
        </p:spPr>
        <p:txBody>
          <a:bodyPr wrap="square" rtlCol="0">
            <a:spAutoFit/>
          </a:bodyPr>
          <a:lstStyle/>
          <a:p>
            <a:r>
              <a:rPr lang="en-GB" sz="3000" dirty="0">
                <a:latin typeface="Verdana" panose="020B0604030504040204" pitchFamily="34" charset="0"/>
                <a:ea typeface="Verdana" panose="020B0604030504040204" pitchFamily="34" charset="0"/>
              </a:rPr>
              <a:t>You are watching TV and your sibling/friend grabs the remote and changes the channel. </a:t>
            </a:r>
          </a:p>
          <a:p>
            <a:endParaRPr lang="en-GB" sz="3000" dirty="0">
              <a:latin typeface="Verdana" panose="020B0604030504040204" pitchFamily="34" charset="0"/>
              <a:ea typeface="Verdana" panose="020B0604030504040204" pitchFamily="34" charset="0"/>
            </a:endParaRPr>
          </a:p>
          <a:p>
            <a:pPr marL="971550" lvl="1" indent="-514350">
              <a:lnSpc>
                <a:spcPct val="150000"/>
              </a:lnSpc>
              <a:buAutoNum type="alphaUcPeriod"/>
            </a:pPr>
            <a:r>
              <a:rPr lang="en-GB" sz="3000" dirty="0">
                <a:latin typeface="Verdana" panose="020B0604030504040204" pitchFamily="34" charset="0"/>
                <a:ea typeface="Verdana" panose="020B0604030504040204" pitchFamily="34" charset="0"/>
              </a:rPr>
              <a:t>Snatch the remote back. </a:t>
            </a:r>
          </a:p>
          <a:p>
            <a:pPr marL="971550" lvl="1" indent="-514350">
              <a:lnSpc>
                <a:spcPct val="150000"/>
              </a:lnSpc>
              <a:buAutoNum type="alphaUcPeriod"/>
            </a:pPr>
            <a:r>
              <a:rPr lang="en-GB" sz="3000" dirty="0">
                <a:latin typeface="Verdana" panose="020B0604030504040204" pitchFamily="34" charset="0"/>
                <a:ea typeface="Verdana" panose="020B0604030504040204" pitchFamily="34" charset="0"/>
              </a:rPr>
              <a:t>Ask if you can finish watching your show first. </a:t>
            </a:r>
          </a:p>
          <a:p>
            <a:pPr>
              <a:lnSpc>
                <a:spcPct val="150000"/>
              </a:lnSpc>
            </a:pPr>
            <a:endParaRPr lang="en-GB" sz="3000" dirty="0">
              <a:latin typeface="Verdana" panose="020B0604030504040204" pitchFamily="34" charset="0"/>
              <a:ea typeface="Verdana" panose="020B0604030504040204" pitchFamily="34" charset="0"/>
            </a:endParaRPr>
          </a:p>
          <a:p>
            <a:pPr algn="ctr">
              <a:lnSpc>
                <a:spcPct val="150000"/>
              </a:lnSpc>
            </a:pPr>
            <a:r>
              <a:rPr lang="en-GB" sz="3000" b="1" dirty="0">
                <a:latin typeface="Verdana" panose="020B0604030504040204" pitchFamily="34" charset="0"/>
                <a:ea typeface="Verdana" panose="020B0604030504040204" pitchFamily="34" charset="0"/>
              </a:rPr>
              <a:t>A = Sit Down    B = Stay Standing </a:t>
            </a:r>
          </a:p>
          <a:p>
            <a:pPr marL="514350" indent="-514350">
              <a:buAutoNum type="alphaUcPeriod"/>
            </a:pPr>
            <a:endParaRPr lang="en-GB" sz="3200" dirty="0">
              <a:solidFill>
                <a:schemeClr val="bg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BF65E4F9-3F07-DFA0-CE6E-D57C587D42EA}"/>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980303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C0DBE3-7B12-D558-41BD-412C708C3166}"/>
              </a:ext>
            </a:extLst>
          </p:cNvPr>
          <p:cNvSpPr>
            <a:spLocks noChangeArrowheads="1"/>
          </p:cNvSpPr>
          <p:nvPr/>
        </p:nvSpPr>
        <p:spPr bwMode="auto">
          <a:xfrm>
            <a:off x="1173517" y="595165"/>
            <a:ext cx="97869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0" b="1" i="0" u="none" strike="noStrike" kern="1200" cap="none" spc="0" normalizeH="0" baseline="0" noProof="0" dirty="0">
                <a:ln>
                  <a:noFill/>
                </a:ln>
                <a:solidFill>
                  <a:srgbClr val="1AA7A4"/>
                </a:solidFill>
                <a:effectLst/>
                <a:uLnTx/>
                <a:uFillTx/>
                <a:latin typeface="Verdana" panose="020B0604030504040204" pitchFamily="34" charset="0"/>
                <a:ea typeface="+mn-ea"/>
                <a:cs typeface="+mn-cs"/>
              </a:rPr>
              <a:t>Getting to Know Your Brain </a:t>
            </a:r>
          </a:p>
        </p:txBody>
      </p:sp>
      <p:sp>
        <p:nvSpPr>
          <p:cNvPr id="4" name="TextBox 3">
            <a:extLst>
              <a:ext uri="{FF2B5EF4-FFF2-40B4-BE49-F238E27FC236}">
                <a16:creationId xmlns:a16="http://schemas.microsoft.com/office/drawing/2014/main" id="{17FBAFAF-9F48-4E19-B162-AB4AD445B176}"/>
              </a:ext>
            </a:extLst>
          </p:cNvPr>
          <p:cNvSpPr txBox="1"/>
          <p:nvPr/>
        </p:nvSpPr>
        <p:spPr>
          <a:xfrm>
            <a:off x="752904" y="3466511"/>
            <a:ext cx="6824589" cy="1446550"/>
          </a:xfrm>
          <a:prstGeom prst="rect">
            <a:avLst/>
          </a:prstGeom>
          <a:noFill/>
        </p:spPr>
        <p:txBody>
          <a:bodyPr wrap="square" rtlCol="0">
            <a:spAutoFit/>
          </a:bodyPr>
          <a:lstStyle/>
          <a:p>
            <a:r>
              <a:rPr lang="en-GB" sz="2800" dirty="0">
                <a:latin typeface="Verdana" panose="020B0604030504040204" pitchFamily="34" charset="0"/>
                <a:ea typeface="Verdana" panose="020B0604030504040204" pitchFamily="34" charset="0"/>
                <a:hlinkClick r:id="rId3"/>
              </a:rPr>
              <a:t>https://www.scottishconflictresolution.org.uk/learning-zone-my-brain</a:t>
            </a:r>
            <a:endParaRPr lang="en-GB" sz="2800" dirty="0">
              <a:latin typeface="Verdana" panose="020B0604030504040204" pitchFamily="34" charset="0"/>
              <a:ea typeface="Verdana" panose="020B0604030504040204" pitchFamily="34" charset="0"/>
            </a:endParaRPr>
          </a:p>
          <a:p>
            <a:endParaRPr lang="en-GB" sz="3200" dirty="0">
              <a:solidFill>
                <a:schemeClr val="bg1"/>
              </a:solidFill>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DD9476AC-B1C1-36A1-92BF-85D8116709B7}"/>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descr="The human brain with the prefrontal cortex (front of the brain), brainstem (base of the brain that joins the spinal cord) and limbic system (in the centre above the brainstem), highlighted in red. ">
            <a:extLst>
              <a:ext uri="{FF2B5EF4-FFF2-40B4-BE49-F238E27FC236}">
                <a16:creationId xmlns:a16="http://schemas.microsoft.com/office/drawing/2014/main" id="{25D173BC-CE09-30B8-92D5-262D8AF1B369}"/>
              </a:ext>
            </a:extLst>
          </p:cNvPr>
          <p:cNvGrpSpPr/>
          <p:nvPr/>
        </p:nvGrpSpPr>
        <p:grpSpPr>
          <a:xfrm rot="720416" flipH="1">
            <a:off x="8539007" y="2233333"/>
            <a:ext cx="3507576" cy="3778332"/>
            <a:chOff x="7976422" y="2580861"/>
            <a:chExt cx="3236304" cy="3429000"/>
          </a:xfrm>
        </p:grpSpPr>
        <p:pic>
          <p:nvPicPr>
            <p:cNvPr id="8" name="Picture 7" descr="A close-up of a brain&#10;&#10;Description automatically generated">
              <a:extLst>
                <a:ext uri="{FF2B5EF4-FFF2-40B4-BE49-F238E27FC236}">
                  <a16:creationId xmlns:a16="http://schemas.microsoft.com/office/drawing/2014/main" id="{FE427D95-D772-E17D-ADFE-669A73C9B56B}"/>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4858" b="96734" l="5776" r="96638">
                          <a14:foregroundMark x1="27328" y1="91541" x2="26810" y2="96901"/>
                          <a14:foregroundMark x1="9224" y1="48492" x2="11552" y2="22278"/>
                          <a14:foregroundMark x1="6293" y1="49497" x2="6552" y2="36013"/>
                          <a14:foregroundMark x1="6552" y1="36013" x2="5948" y2="34171"/>
                          <a14:foregroundMark x1="26897" y1="10804" x2="51552" y2="7705"/>
                          <a14:foregroundMark x1="90259" y1="26382" x2="91810" y2="50084"/>
                          <a14:foregroundMark x1="96034" y1="46399" x2="96638" y2="35846"/>
                          <a14:foregroundMark x1="59138" y1="5360" x2="41034" y2="4941"/>
                        </a14:backgroundRemoval>
                      </a14:imgEffect>
                    </a14:imgLayer>
                  </a14:imgProps>
                </a:ext>
                <a:ext uri="{28A0092B-C50C-407E-A947-70E740481C1C}">
                  <a14:useLocalDpi xmlns:a14="http://schemas.microsoft.com/office/drawing/2010/main"/>
                </a:ext>
              </a:extLst>
            </a:blip>
            <a:srcRect/>
            <a:stretch/>
          </p:blipFill>
          <p:spPr>
            <a:xfrm>
              <a:off x="7976422" y="2705725"/>
              <a:ext cx="3236304" cy="3304136"/>
            </a:xfrm>
            <a:prstGeom prst="rect">
              <a:avLst/>
            </a:prstGeom>
          </p:spPr>
        </p:pic>
        <p:pic>
          <p:nvPicPr>
            <p:cNvPr id="9" name="Picture 8" descr="A close-up of a brain&#10;&#10;Description automatically generated">
              <a:extLst>
                <a:ext uri="{FF2B5EF4-FFF2-40B4-BE49-F238E27FC236}">
                  <a16:creationId xmlns:a16="http://schemas.microsoft.com/office/drawing/2014/main" id="{CD719DEB-DDE3-8F94-9C25-CE61BB9A9614}"/>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9899" b="89989" l="10043" r="89957"/>
                      </a14:imgEffect>
                    </a14:imgLayer>
                  </a14:imgProps>
                </a:ext>
                <a:ext uri="{28A0092B-C50C-407E-A947-70E740481C1C}">
                  <a14:useLocalDpi xmlns:a14="http://schemas.microsoft.com/office/drawing/2010/main"/>
                </a:ext>
              </a:extLst>
            </a:blip>
            <a:srcRect/>
            <a:stretch/>
          </p:blipFill>
          <p:spPr>
            <a:xfrm>
              <a:off x="9907929" y="2580861"/>
              <a:ext cx="1304797" cy="2459310"/>
            </a:xfrm>
            <a:prstGeom prst="rect">
              <a:avLst/>
            </a:prstGeom>
          </p:spPr>
        </p:pic>
      </p:grpSp>
      <p:sp>
        <p:nvSpPr>
          <p:cNvPr id="12" name="TextBox 11">
            <a:extLst>
              <a:ext uri="{FF2B5EF4-FFF2-40B4-BE49-F238E27FC236}">
                <a16:creationId xmlns:a16="http://schemas.microsoft.com/office/drawing/2014/main" id="{74CF794D-29FC-73EE-8A87-9886EEF64632}"/>
              </a:ext>
            </a:extLst>
          </p:cNvPr>
          <p:cNvSpPr txBox="1"/>
          <p:nvPr/>
        </p:nvSpPr>
        <p:spPr>
          <a:xfrm>
            <a:off x="774365" y="2571747"/>
            <a:ext cx="4424324" cy="651525"/>
          </a:xfrm>
          <a:prstGeom prst="rect">
            <a:avLst/>
          </a:prstGeom>
          <a:noFill/>
        </p:spPr>
        <p:txBody>
          <a:bodyPr wrap="square" rtlCol="0">
            <a:spAutoFit/>
          </a:bodyPr>
          <a:lstStyle/>
          <a:p>
            <a:pPr>
              <a:lnSpc>
                <a:spcPct val="150000"/>
              </a:lnSpc>
            </a:pPr>
            <a:r>
              <a:rPr lang="en-GB" sz="2800" dirty="0">
                <a:latin typeface="Verdana" panose="020B0604030504040204" pitchFamily="34" charset="0"/>
                <a:ea typeface="Verdana" panose="020B0604030504040204" pitchFamily="34" charset="0"/>
              </a:rPr>
              <a:t>Watch the video: </a:t>
            </a:r>
          </a:p>
        </p:txBody>
      </p:sp>
    </p:spTree>
    <p:extLst>
      <p:ext uri="{BB962C8B-B14F-4D97-AF65-F5344CB8AC3E}">
        <p14:creationId xmlns:p14="http://schemas.microsoft.com/office/powerpoint/2010/main" val="1679567282"/>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A1E0037-A7E0-4FC7-8221-D75A6991697B}"/>
              </a:ext>
            </a:extLst>
          </p:cNvPr>
          <p:cNvSpPr>
            <a:spLocks noChangeArrowheads="1"/>
          </p:cNvSpPr>
          <p:nvPr/>
        </p:nvSpPr>
        <p:spPr bwMode="auto">
          <a:xfrm>
            <a:off x="3531286" y="291154"/>
            <a:ext cx="51294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6000" b="1" dirty="0">
                <a:solidFill>
                  <a:srgbClr val="396869"/>
                </a:solidFill>
                <a:latin typeface="Verdana" panose="020B0604030504040204" pitchFamily="34" charset="0"/>
              </a:rPr>
              <a:t>Activity </a:t>
            </a:r>
            <a:endParaRPr kumimoji="0" lang="en-GB" altLang="en-US" sz="6000" b="1" i="0" u="none" strike="noStrike" kern="1200" cap="none" spc="0" normalizeH="0" baseline="0" noProof="0" dirty="0">
              <a:ln>
                <a:noFill/>
              </a:ln>
              <a:solidFill>
                <a:srgbClr val="396869"/>
              </a:solidFill>
              <a:effectLst/>
              <a:uLnTx/>
              <a:uFillTx/>
              <a:latin typeface="Verdana" panose="020B0604030504040204" pitchFamily="34" charset="0"/>
              <a:ea typeface="+mn-ea"/>
              <a:cs typeface="+mn-cs"/>
            </a:endParaRPr>
          </a:p>
        </p:txBody>
      </p:sp>
      <p:sp>
        <p:nvSpPr>
          <p:cNvPr id="8" name="TextBox 7">
            <a:extLst>
              <a:ext uri="{FF2B5EF4-FFF2-40B4-BE49-F238E27FC236}">
                <a16:creationId xmlns:a16="http://schemas.microsoft.com/office/drawing/2014/main" id="{17158235-F445-488A-8D97-FA0B8C26D81D}"/>
              </a:ext>
            </a:extLst>
          </p:cNvPr>
          <p:cNvSpPr txBox="1"/>
          <p:nvPr/>
        </p:nvSpPr>
        <p:spPr>
          <a:xfrm>
            <a:off x="1098630" y="1973633"/>
            <a:ext cx="9994739" cy="1738938"/>
          </a:xfrm>
          <a:prstGeom prst="rect">
            <a:avLst/>
          </a:prstGeom>
          <a:noFill/>
        </p:spPr>
        <p:txBody>
          <a:bodyPr wrap="square" rtlCol="0">
            <a:spAutoFit/>
          </a:bodyPr>
          <a:lstStyle/>
          <a:p>
            <a:pPr>
              <a:spcAft>
                <a:spcPts val="1800"/>
              </a:spcAft>
            </a:pPr>
            <a:r>
              <a:rPr lang="en-GB" altLang="en-US" sz="3200" b="1" dirty="0">
                <a:latin typeface="Verdana" panose="020B0604030504040204" pitchFamily="34" charset="0"/>
              </a:rPr>
              <a:t>Monkey Vs Lizard Matching</a:t>
            </a:r>
            <a:endParaRPr lang="en-GB" sz="3000" dirty="0">
              <a:latin typeface="Verdana" panose="020B0604030504040204" pitchFamily="34" charset="0"/>
              <a:ea typeface="Verdana" panose="020B0604030504040204" pitchFamily="34" charset="0"/>
            </a:endParaRPr>
          </a:p>
          <a:p>
            <a:pPr>
              <a:spcAft>
                <a:spcPts val="1800"/>
              </a:spcAft>
            </a:pPr>
            <a:r>
              <a:rPr lang="en-GB" sz="3000" dirty="0">
                <a:latin typeface="Verdana" panose="020B0604030504040204" pitchFamily="34" charset="0"/>
                <a:ea typeface="Verdana" panose="020B0604030504040204" pitchFamily="34" charset="0"/>
              </a:rPr>
              <a:t>For each of the scenarios, sort the responses into monkey and lizard responses. </a:t>
            </a:r>
          </a:p>
        </p:txBody>
      </p:sp>
      <p:sp>
        <p:nvSpPr>
          <p:cNvPr id="9" name="TextBox 8">
            <a:extLst>
              <a:ext uri="{FF2B5EF4-FFF2-40B4-BE49-F238E27FC236}">
                <a16:creationId xmlns:a16="http://schemas.microsoft.com/office/drawing/2014/main" id="{548AD4E8-4F48-4E90-835E-F2DB23D16D8F}"/>
              </a:ext>
            </a:extLst>
          </p:cNvPr>
          <p:cNvSpPr txBox="1"/>
          <p:nvPr/>
        </p:nvSpPr>
        <p:spPr>
          <a:xfrm>
            <a:off x="1671554" y="3946405"/>
            <a:ext cx="8848890" cy="1679627"/>
          </a:xfrm>
          <a:prstGeom prst="rect">
            <a:avLst/>
          </a:prstGeom>
          <a:noFill/>
        </p:spPr>
        <p:txBody>
          <a:bodyPr wrap="square" rtlCol="0">
            <a:spAutoFit/>
          </a:bodyPr>
          <a:lstStyle/>
          <a:p>
            <a:pPr algn="ctr">
              <a:lnSpc>
                <a:spcPct val="150000"/>
              </a:lnSpc>
            </a:pPr>
            <a:r>
              <a:rPr lang="en-GB" sz="2400" b="1" dirty="0">
                <a:solidFill>
                  <a:srgbClr val="1AA7A4"/>
                </a:solidFill>
                <a:latin typeface="Verdana" panose="020B0604030504040204" pitchFamily="34" charset="0"/>
                <a:ea typeface="Verdana" panose="020B0604030504040204" pitchFamily="34" charset="0"/>
              </a:rPr>
              <a:t>Reminder</a:t>
            </a:r>
            <a:r>
              <a:rPr lang="en-GB" sz="2400" dirty="0">
                <a:solidFill>
                  <a:schemeClr val="bg1"/>
                </a:solidFill>
                <a:latin typeface="Verdana" panose="020B0604030504040204" pitchFamily="34" charset="0"/>
                <a:ea typeface="Verdana" panose="020B0604030504040204" pitchFamily="34" charset="0"/>
              </a:rPr>
              <a:t> </a:t>
            </a:r>
          </a:p>
          <a:p>
            <a:pPr>
              <a:lnSpc>
                <a:spcPct val="150000"/>
              </a:lnSpc>
            </a:pPr>
            <a:r>
              <a:rPr lang="en-GB" sz="2400" b="1" dirty="0">
                <a:latin typeface="Verdana" panose="020B0604030504040204" pitchFamily="34" charset="0"/>
                <a:ea typeface="Verdana" panose="020B0604030504040204" pitchFamily="34" charset="0"/>
              </a:rPr>
              <a:t>Monkey</a:t>
            </a:r>
            <a:r>
              <a:rPr lang="en-GB" sz="2400" dirty="0">
                <a:latin typeface="Verdana" panose="020B0604030504040204" pitchFamily="34" charset="0"/>
                <a:ea typeface="Verdana" panose="020B0604030504040204" pitchFamily="34" charset="0"/>
              </a:rPr>
              <a:t> = Thoughtful, planned or empathetic response  </a:t>
            </a:r>
          </a:p>
          <a:p>
            <a:pPr>
              <a:lnSpc>
                <a:spcPct val="150000"/>
              </a:lnSpc>
            </a:pPr>
            <a:r>
              <a:rPr lang="en-GB" sz="2400" b="1" dirty="0">
                <a:latin typeface="Verdana" panose="020B0604030504040204" pitchFamily="34" charset="0"/>
                <a:ea typeface="Verdana" panose="020B0604030504040204" pitchFamily="34" charset="0"/>
              </a:rPr>
              <a:t>Lizard</a:t>
            </a:r>
            <a:r>
              <a:rPr lang="en-GB" sz="2400" dirty="0">
                <a:latin typeface="Verdana" panose="020B0604030504040204" pitchFamily="34" charset="0"/>
                <a:ea typeface="Verdana" panose="020B0604030504040204" pitchFamily="34" charset="0"/>
              </a:rPr>
              <a:t> = Instinctive, automatic, emotional response </a:t>
            </a:r>
            <a:endParaRPr lang="en-GB" sz="3000"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105E8042-98A0-7CCA-AB25-60C3CD405CE4}"/>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DB9B669-5657-7FBD-44C9-29EE60B75FEC}"/>
              </a:ext>
            </a:extLst>
          </p:cNvPr>
          <p:cNvSpPr txBox="1"/>
          <p:nvPr/>
        </p:nvSpPr>
        <p:spPr>
          <a:xfrm>
            <a:off x="2954732" y="6072456"/>
            <a:ext cx="6282533" cy="400110"/>
          </a:xfrm>
          <a:prstGeom prst="rect">
            <a:avLst/>
          </a:prstGeom>
          <a:noFill/>
        </p:spPr>
        <p:txBody>
          <a:bodyPr wrap="square" rtlCol="0">
            <a:spAutoFit/>
          </a:bodyPr>
          <a:lstStyle/>
          <a:p>
            <a:r>
              <a:rPr lang="en-GB" sz="2000" dirty="0">
                <a:latin typeface="Verdana" panose="020B0604030504040204" pitchFamily="34" charset="0"/>
                <a:ea typeface="Verdana" panose="020B0604030504040204" pitchFamily="34" charset="0"/>
              </a:rPr>
              <a:t>(Workbook Exercise 1.1 OR Class Activity A1 ) </a:t>
            </a:r>
          </a:p>
        </p:txBody>
      </p:sp>
    </p:spTree>
    <p:extLst>
      <p:ext uri="{BB962C8B-B14F-4D97-AF65-F5344CB8AC3E}">
        <p14:creationId xmlns:p14="http://schemas.microsoft.com/office/powerpoint/2010/main" val="2751176261"/>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A1E0037-A7E0-4FC7-8221-D75A6991697B}"/>
              </a:ext>
            </a:extLst>
          </p:cNvPr>
          <p:cNvSpPr>
            <a:spLocks noChangeArrowheads="1"/>
          </p:cNvSpPr>
          <p:nvPr/>
        </p:nvSpPr>
        <p:spPr bwMode="auto">
          <a:xfrm>
            <a:off x="3494633" y="265339"/>
            <a:ext cx="52027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6000" b="1" dirty="0">
                <a:solidFill>
                  <a:srgbClr val="396869"/>
                </a:solidFill>
                <a:latin typeface="Verdana" panose="020B0604030504040204" pitchFamily="34" charset="0"/>
              </a:rPr>
              <a:t>Activity</a:t>
            </a:r>
            <a:endParaRPr kumimoji="0" lang="en-GB" altLang="en-US" sz="6000" b="1" i="0" u="none" strike="noStrike" kern="1200" cap="none" spc="0" normalizeH="0" baseline="0" noProof="0" dirty="0">
              <a:ln>
                <a:noFill/>
              </a:ln>
              <a:solidFill>
                <a:srgbClr val="396869"/>
              </a:solidFill>
              <a:effectLst/>
              <a:uLnTx/>
              <a:uFillTx/>
              <a:latin typeface="Verdana" panose="020B0604030504040204" pitchFamily="34" charset="0"/>
              <a:ea typeface="+mn-ea"/>
              <a:cs typeface="+mn-cs"/>
            </a:endParaRPr>
          </a:p>
        </p:txBody>
      </p:sp>
      <p:sp>
        <p:nvSpPr>
          <p:cNvPr id="8" name="TextBox 7">
            <a:extLst>
              <a:ext uri="{FF2B5EF4-FFF2-40B4-BE49-F238E27FC236}">
                <a16:creationId xmlns:a16="http://schemas.microsoft.com/office/drawing/2014/main" id="{17158235-F445-488A-8D97-FA0B8C26D81D}"/>
              </a:ext>
            </a:extLst>
          </p:cNvPr>
          <p:cNvSpPr txBox="1"/>
          <p:nvPr/>
        </p:nvSpPr>
        <p:spPr>
          <a:xfrm>
            <a:off x="1307106" y="2620118"/>
            <a:ext cx="9504829" cy="1336263"/>
          </a:xfrm>
          <a:prstGeom prst="rect">
            <a:avLst/>
          </a:prstGeom>
          <a:noFill/>
        </p:spPr>
        <p:txBody>
          <a:bodyPr wrap="square" rtlCol="0">
            <a:spAutoFit/>
          </a:bodyPr>
          <a:lstStyle/>
          <a:p>
            <a:pPr>
              <a:lnSpc>
                <a:spcPts val="120"/>
              </a:lnSpc>
              <a:spcAft>
                <a:spcPts val="2400"/>
              </a:spcAft>
            </a:pPr>
            <a:r>
              <a:rPr lang="en-GB" sz="3000" b="1" dirty="0">
                <a:latin typeface="Verdana" panose="020B0604030504040204" pitchFamily="34" charset="0"/>
                <a:ea typeface="Verdana" panose="020B0604030504040204" pitchFamily="34" charset="0"/>
              </a:rPr>
              <a:t>Group Discussion</a:t>
            </a:r>
          </a:p>
          <a:p>
            <a:r>
              <a:rPr lang="en-GB" sz="3000" dirty="0">
                <a:latin typeface="Verdana" panose="020B0604030504040204" pitchFamily="34" charset="0"/>
                <a:ea typeface="Verdana" panose="020B0604030504040204" pitchFamily="34" charset="0"/>
              </a:rPr>
              <a:t>What are the pros and cons of the Lizard and Monkey brains? </a:t>
            </a:r>
          </a:p>
        </p:txBody>
      </p:sp>
      <p:sp>
        <p:nvSpPr>
          <p:cNvPr id="2" name="Rectangle 1">
            <a:extLst>
              <a:ext uri="{FF2B5EF4-FFF2-40B4-BE49-F238E27FC236}">
                <a16:creationId xmlns:a16="http://schemas.microsoft.com/office/drawing/2014/main" id="{105E8042-98A0-7CCA-AB25-60C3CD405CE4}"/>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580671C-57FA-472D-CB60-53B550ADFB59}"/>
              </a:ext>
            </a:extLst>
          </p:cNvPr>
          <p:cNvSpPr txBox="1"/>
          <p:nvPr/>
        </p:nvSpPr>
        <p:spPr>
          <a:xfrm>
            <a:off x="3732836" y="5438565"/>
            <a:ext cx="5087074" cy="400110"/>
          </a:xfrm>
          <a:prstGeom prst="rect">
            <a:avLst/>
          </a:prstGeom>
          <a:noFill/>
        </p:spPr>
        <p:txBody>
          <a:bodyPr wrap="square" rtlCol="0">
            <a:spAutoFit/>
          </a:bodyPr>
          <a:lstStyle/>
          <a:p>
            <a:r>
              <a:rPr lang="en-GB" sz="2000" dirty="0">
                <a:latin typeface="Verdana" panose="020B0604030504040204" pitchFamily="34" charset="0"/>
                <a:ea typeface="Verdana" panose="020B0604030504040204" pitchFamily="34" charset="0"/>
              </a:rPr>
              <a:t>(Optional: Workbook Activity 1a) </a:t>
            </a:r>
          </a:p>
        </p:txBody>
      </p:sp>
    </p:spTree>
    <p:extLst>
      <p:ext uri="{BB962C8B-B14F-4D97-AF65-F5344CB8AC3E}">
        <p14:creationId xmlns:p14="http://schemas.microsoft.com/office/powerpoint/2010/main" val="3725145328"/>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C0DBE3-7B12-D558-41BD-412C708C3166}"/>
              </a:ext>
            </a:extLst>
          </p:cNvPr>
          <p:cNvSpPr>
            <a:spLocks noChangeArrowheads="1"/>
          </p:cNvSpPr>
          <p:nvPr/>
        </p:nvSpPr>
        <p:spPr bwMode="auto">
          <a:xfrm>
            <a:off x="1173517" y="595165"/>
            <a:ext cx="97869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6000" b="1" dirty="0">
                <a:solidFill>
                  <a:srgbClr val="1AA7A4"/>
                </a:solidFill>
                <a:latin typeface="Verdana" panose="020B0604030504040204" pitchFamily="34" charset="0"/>
              </a:rPr>
              <a:t>The Teenage Brain </a:t>
            </a:r>
            <a:r>
              <a:rPr kumimoji="0" lang="en-GB" altLang="en-US" sz="6000" b="1" i="0" u="none" strike="noStrike" kern="1200" cap="none" spc="0" normalizeH="0" baseline="0" noProof="0" dirty="0">
                <a:ln>
                  <a:noFill/>
                </a:ln>
                <a:solidFill>
                  <a:srgbClr val="1AA7A4"/>
                </a:solidFill>
                <a:effectLst/>
                <a:uLnTx/>
                <a:uFillTx/>
                <a:latin typeface="Verdana" panose="020B0604030504040204" pitchFamily="34" charset="0"/>
                <a:ea typeface="+mn-ea"/>
                <a:cs typeface="+mn-cs"/>
              </a:rPr>
              <a:t> </a:t>
            </a:r>
          </a:p>
        </p:txBody>
      </p:sp>
      <p:sp>
        <p:nvSpPr>
          <p:cNvPr id="4" name="TextBox 3">
            <a:extLst>
              <a:ext uri="{FF2B5EF4-FFF2-40B4-BE49-F238E27FC236}">
                <a16:creationId xmlns:a16="http://schemas.microsoft.com/office/drawing/2014/main" id="{17FBAFAF-9F48-4E19-B162-AB4AD445B176}"/>
              </a:ext>
            </a:extLst>
          </p:cNvPr>
          <p:cNvSpPr txBox="1"/>
          <p:nvPr/>
        </p:nvSpPr>
        <p:spPr>
          <a:xfrm>
            <a:off x="752904" y="3466511"/>
            <a:ext cx="6824589" cy="1446550"/>
          </a:xfrm>
          <a:prstGeom prst="rect">
            <a:avLst/>
          </a:prstGeom>
          <a:noFill/>
        </p:spPr>
        <p:txBody>
          <a:bodyPr wrap="square" rtlCol="0">
            <a:spAutoFit/>
          </a:bodyPr>
          <a:lstStyle/>
          <a:p>
            <a:r>
              <a:rPr lang="en-GB" sz="2800" dirty="0">
                <a:latin typeface="Verdana" panose="020B0604030504040204" pitchFamily="34" charset="0"/>
                <a:ea typeface="Verdana" panose="020B0604030504040204" pitchFamily="34" charset="0"/>
                <a:hlinkClick r:id="rId3"/>
              </a:rPr>
              <a:t>https://www.scottishconflictresolution.org.uk/learning-zone-my-brain</a:t>
            </a:r>
            <a:endParaRPr lang="en-GB" sz="2800" dirty="0">
              <a:latin typeface="Verdana" panose="020B0604030504040204" pitchFamily="34" charset="0"/>
              <a:ea typeface="Verdana" panose="020B0604030504040204" pitchFamily="34" charset="0"/>
            </a:endParaRPr>
          </a:p>
          <a:p>
            <a:endParaRPr lang="en-GB" sz="3200" dirty="0">
              <a:solidFill>
                <a:schemeClr val="bg1"/>
              </a:solidFill>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DD9476AC-B1C1-36A1-92BF-85D8116709B7}"/>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4CF794D-29FC-73EE-8A87-9886EEF64632}"/>
              </a:ext>
            </a:extLst>
          </p:cNvPr>
          <p:cNvSpPr txBox="1"/>
          <p:nvPr/>
        </p:nvSpPr>
        <p:spPr>
          <a:xfrm>
            <a:off x="774365" y="2571747"/>
            <a:ext cx="4424324" cy="651525"/>
          </a:xfrm>
          <a:prstGeom prst="rect">
            <a:avLst/>
          </a:prstGeom>
          <a:noFill/>
        </p:spPr>
        <p:txBody>
          <a:bodyPr wrap="square" rtlCol="0">
            <a:spAutoFit/>
          </a:bodyPr>
          <a:lstStyle/>
          <a:p>
            <a:pPr>
              <a:lnSpc>
                <a:spcPct val="150000"/>
              </a:lnSpc>
            </a:pPr>
            <a:r>
              <a:rPr lang="en-GB" sz="2800" dirty="0">
                <a:latin typeface="Verdana" panose="020B0604030504040204" pitchFamily="34" charset="0"/>
                <a:ea typeface="Verdana" panose="020B0604030504040204" pitchFamily="34" charset="0"/>
              </a:rPr>
              <a:t>Watch the video: </a:t>
            </a:r>
          </a:p>
        </p:txBody>
      </p:sp>
      <p:grpSp>
        <p:nvGrpSpPr>
          <p:cNvPr id="2" name="Group 1" descr="The human brain with the prefrontal cortex (front of the brain), brainstem (base of the brain that joins the spinal cord) and limbic system (in the centre above the brainstem), highlighted in red. ">
            <a:extLst>
              <a:ext uri="{FF2B5EF4-FFF2-40B4-BE49-F238E27FC236}">
                <a16:creationId xmlns:a16="http://schemas.microsoft.com/office/drawing/2014/main" id="{D2BBA1AB-E918-909E-1D66-AB5EBC58C20A}"/>
              </a:ext>
            </a:extLst>
          </p:cNvPr>
          <p:cNvGrpSpPr/>
          <p:nvPr/>
        </p:nvGrpSpPr>
        <p:grpSpPr>
          <a:xfrm rot="720416" flipH="1">
            <a:off x="8539007" y="2233333"/>
            <a:ext cx="3507576" cy="3778332"/>
            <a:chOff x="7976422" y="2580861"/>
            <a:chExt cx="3236304" cy="3429000"/>
          </a:xfrm>
        </p:grpSpPr>
        <p:pic>
          <p:nvPicPr>
            <p:cNvPr id="5" name="Picture 4" descr="A close-up of a brain&#10;&#10;Description automatically generated">
              <a:extLst>
                <a:ext uri="{FF2B5EF4-FFF2-40B4-BE49-F238E27FC236}">
                  <a16:creationId xmlns:a16="http://schemas.microsoft.com/office/drawing/2014/main" id="{E74A8B60-35D1-20DC-E56A-6FCE92423164}"/>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4858" b="96734" l="5776" r="96638">
                          <a14:foregroundMark x1="27328" y1="91541" x2="26810" y2="96901"/>
                          <a14:foregroundMark x1="9224" y1="48492" x2="11552" y2="22278"/>
                          <a14:foregroundMark x1="6293" y1="49497" x2="6552" y2="36013"/>
                          <a14:foregroundMark x1="6552" y1="36013" x2="5948" y2="34171"/>
                          <a14:foregroundMark x1="26897" y1="10804" x2="51552" y2="7705"/>
                          <a14:foregroundMark x1="90259" y1="26382" x2="91810" y2="50084"/>
                          <a14:foregroundMark x1="96034" y1="46399" x2="96638" y2="35846"/>
                          <a14:foregroundMark x1="59138" y1="5360" x2="41034" y2="4941"/>
                        </a14:backgroundRemoval>
                      </a14:imgEffect>
                    </a14:imgLayer>
                  </a14:imgProps>
                </a:ext>
                <a:ext uri="{28A0092B-C50C-407E-A947-70E740481C1C}">
                  <a14:useLocalDpi xmlns:a14="http://schemas.microsoft.com/office/drawing/2010/main"/>
                </a:ext>
              </a:extLst>
            </a:blip>
            <a:srcRect/>
            <a:stretch/>
          </p:blipFill>
          <p:spPr>
            <a:xfrm>
              <a:off x="7976422" y="2705725"/>
              <a:ext cx="3236304" cy="3304136"/>
            </a:xfrm>
            <a:prstGeom prst="rect">
              <a:avLst/>
            </a:prstGeom>
          </p:spPr>
        </p:pic>
        <p:pic>
          <p:nvPicPr>
            <p:cNvPr id="7" name="Picture 6" descr="A close-up of a brain&#10;&#10;Description automatically generated">
              <a:extLst>
                <a:ext uri="{FF2B5EF4-FFF2-40B4-BE49-F238E27FC236}">
                  <a16:creationId xmlns:a16="http://schemas.microsoft.com/office/drawing/2014/main" id="{E8ABDAA4-AAB5-D328-B77A-C53601FD6901}"/>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9899" b="89989" l="10043" r="89957"/>
                      </a14:imgEffect>
                    </a14:imgLayer>
                  </a14:imgProps>
                </a:ext>
                <a:ext uri="{28A0092B-C50C-407E-A947-70E740481C1C}">
                  <a14:useLocalDpi xmlns:a14="http://schemas.microsoft.com/office/drawing/2010/main"/>
                </a:ext>
              </a:extLst>
            </a:blip>
            <a:srcRect/>
            <a:stretch/>
          </p:blipFill>
          <p:spPr>
            <a:xfrm>
              <a:off x="9907929" y="2580861"/>
              <a:ext cx="1304797" cy="2459310"/>
            </a:xfrm>
            <a:prstGeom prst="rect">
              <a:avLst/>
            </a:prstGeom>
          </p:spPr>
        </p:pic>
      </p:grpSp>
    </p:spTree>
    <p:extLst>
      <p:ext uri="{BB962C8B-B14F-4D97-AF65-F5344CB8AC3E}">
        <p14:creationId xmlns:p14="http://schemas.microsoft.com/office/powerpoint/2010/main" val="1339604557"/>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BF73F8-CFD2-BEAD-EF26-D60043B634E0}"/>
              </a:ext>
            </a:extLst>
          </p:cNvPr>
          <p:cNvSpPr>
            <a:spLocks noChangeArrowheads="1"/>
          </p:cNvSpPr>
          <p:nvPr/>
        </p:nvSpPr>
        <p:spPr bwMode="auto">
          <a:xfrm>
            <a:off x="1202515" y="421267"/>
            <a:ext cx="97869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1" i="0" u="none" strike="noStrike" kern="1200" cap="none" spc="0" normalizeH="0" baseline="0" noProof="0" dirty="0">
                <a:ln>
                  <a:noFill/>
                </a:ln>
                <a:solidFill>
                  <a:srgbClr val="1AA7A4"/>
                </a:solidFill>
                <a:effectLst/>
                <a:uLnTx/>
                <a:uFillTx/>
                <a:latin typeface="Verdana" panose="020B0604030504040204" pitchFamily="34" charset="0"/>
                <a:ea typeface="+mn-ea"/>
                <a:cs typeface="+mn-cs"/>
              </a:rPr>
              <a:t>Emotional States </a:t>
            </a:r>
          </a:p>
        </p:txBody>
      </p:sp>
      <p:sp>
        <p:nvSpPr>
          <p:cNvPr id="4" name="Rectangle 3">
            <a:extLst>
              <a:ext uri="{FF2B5EF4-FFF2-40B4-BE49-F238E27FC236}">
                <a16:creationId xmlns:a16="http://schemas.microsoft.com/office/drawing/2014/main" id="{43A19564-B0D6-57BB-306B-FCA377116626}"/>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B63FD15-B7E9-33C5-14D6-4CEF1C595A44}"/>
              </a:ext>
            </a:extLst>
          </p:cNvPr>
          <p:cNvSpPr txBox="1"/>
          <p:nvPr/>
        </p:nvSpPr>
        <p:spPr>
          <a:xfrm>
            <a:off x="752904" y="1886408"/>
            <a:ext cx="11006974" cy="1446550"/>
          </a:xfrm>
          <a:prstGeom prst="rect">
            <a:avLst/>
          </a:prstGeom>
          <a:noFill/>
        </p:spPr>
        <p:txBody>
          <a:bodyPr wrap="square" rtlCol="0">
            <a:spAutoFit/>
          </a:bodyPr>
          <a:lstStyle/>
          <a:p>
            <a:r>
              <a:rPr lang="en-GB" sz="2800" dirty="0">
                <a:latin typeface="Verdana" panose="020B0604030504040204" pitchFamily="34" charset="0"/>
                <a:ea typeface="Verdana" panose="020B0604030504040204" pitchFamily="34" charset="0"/>
                <a:hlinkClick r:id="rId3"/>
              </a:rPr>
              <a:t>https://www.scottishconflictresolution.org.uk/learning-zone-my-brain</a:t>
            </a:r>
            <a:endParaRPr lang="en-GB" sz="2800" dirty="0">
              <a:latin typeface="Verdana" panose="020B0604030504040204" pitchFamily="34" charset="0"/>
              <a:ea typeface="Verdana" panose="020B0604030504040204" pitchFamily="34" charset="0"/>
            </a:endParaRPr>
          </a:p>
          <a:p>
            <a:endParaRPr lang="en-GB" sz="3200" dirty="0">
              <a:solidFill>
                <a:schemeClr val="bg1"/>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56285235-0B35-F9F5-FDDF-215C6DA234B8}"/>
              </a:ext>
            </a:extLst>
          </p:cNvPr>
          <p:cNvSpPr txBox="1"/>
          <p:nvPr/>
        </p:nvSpPr>
        <p:spPr>
          <a:xfrm>
            <a:off x="752904" y="1220350"/>
            <a:ext cx="4424324" cy="691471"/>
          </a:xfrm>
          <a:prstGeom prst="rect">
            <a:avLst/>
          </a:prstGeom>
          <a:noFill/>
        </p:spPr>
        <p:txBody>
          <a:bodyPr wrap="square" rtlCol="0">
            <a:spAutoFit/>
          </a:bodyPr>
          <a:lstStyle/>
          <a:p>
            <a:pPr>
              <a:lnSpc>
                <a:spcPct val="150000"/>
              </a:lnSpc>
            </a:pPr>
            <a:r>
              <a:rPr lang="en-GB" sz="3000" dirty="0">
                <a:latin typeface="Verdana" panose="020B0604030504040204" pitchFamily="34" charset="0"/>
                <a:ea typeface="Verdana" panose="020B0604030504040204" pitchFamily="34" charset="0"/>
              </a:rPr>
              <a:t>Watch the video: </a:t>
            </a:r>
          </a:p>
        </p:txBody>
      </p:sp>
      <p:grpSp>
        <p:nvGrpSpPr>
          <p:cNvPr id="13" name="Group 12" descr="5 human-like characters in different positions standing side by side. They represent our 5 emotion states of rest and digest, alert and engaged, anxious and afraid, fight or flight, and freeze and shutdown. ">
            <a:extLst>
              <a:ext uri="{FF2B5EF4-FFF2-40B4-BE49-F238E27FC236}">
                <a16:creationId xmlns:a16="http://schemas.microsoft.com/office/drawing/2014/main" id="{D8DE4D7F-3C89-99AE-E8C5-E567575ABCC7}"/>
              </a:ext>
            </a:extLst>
          </p:cNvPr>
          <p:cNvGrpSpPr/>
          <p:nvPr/>
        </p:nvGrpSpPr>
        <p:grpSpPr>
          <a:xfrm>
            <a:off x="956715" y="3775934"/>
            <a:ext cx="10278570" cy="2889349"/>
            <a:chOff x="515226" y="3364480"/>
            <a:chExt cx="10770170" cy="3300803"/>
          </a:xfrm>
        </p:grpSpPr>
        <p:pic>
          <p:nvPicPr>
            <p:cNvPr id="8" name="Picture 7">
              <a:extLst>
                <a:ext uri="{FF2B5EF4-FFF2-40B4-BE49-F238E27FC236}">
                  <a16:creationId xmlns:a16="http://schemas.microsoft.com/office/drawing/2014/main" id="{C49B0D0F-74BB-E3E0-328C-C680ADE45211}"/>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9968" b="97416" l="9912" r="91483">
                          <a14:foregroundMark x1="21145" y1="68713" x2="21145" y2="68713"/>
                          <a14:foregroundMark x1="19163" y1="89063" x2="27239" y2="94555"/>
                          <a14:foregroundMark x1="27239" y1="94555" x2="24302" y2="90032"/>
                          <a14:foregroundMark x1="42070" y1="94278" x2="31498" y2="97323"/>
                          <a14:foregroundMark x1="31498" y1="97323" x2="31498" y2="97231"/>
                          <a14:foregroundMark x1="68796" y1="97416" x2="71733" y2="97093"/>
                          <a14:foregroundMark x1="88620" y1="62206" x2="91483" y2="70651"/>
                          <a14:foregroundMark x1="91483" y1="70651" x2="89060" y2="82418"/>
                        </a14:backgroundRemoval>
                      </a14:imgEffect>
                    </a14:imgLayer>
                  </a14:imgProps>
                </a:ext>
                <a:ext uri="{28A0092B-C50C-407E-A947-70E740481C1C}">
                  <a14:useLocalDpi xmlns:a14="http://schemas.microsoft.com/office/drawing/2010/main"/>
                </a:ext>
              </a:extLst>
            </a:blip>
            <a:stretch>
              <a:fillRect/>
            </a:stretch>
          </p:blipFill>
          <p:spPr>
            <a:xfrm>
              <a:off x="515226" y="4019639"/>
              <a:ext cx="1546248" cy="2460146"/>
            </a:xfrm>
            <a:prstGeom prst="rect">
              <a:avLst/>
            </a:prstGeom>
          </p:spPr>
        </p:pic>
        <p:pic>
          <p:nvPicPr>
            <p:cNvPr id="9" name="Picture 8">
              <a:extLst>
                <a:ext uri="{FF2B5EF4-FFF2-40B4-BE49-F238E27FC236}">
                  <a16:creationId xmlns:a16="http://schemas.microsoft.com/office/drawing/2014/main" id="{1AD54C90-1CFA-724E-0295-C7CD940614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41532" y="3982468"/>
              <a:ext cx="2426416" cy="2534487"/>
            </a:xfrm>
            <a:prstGeom prst="rect">
              <a:avLst/>
            </a:prstGeom>
          </p:spPr>
        </p:pic>
        <p:pic>
          <p:nvPicPr>
            <p:cNvPr id="10" name="Picture 9">
              <a:extLst>
                <a:ext uri="{FF2B5EF4-FFF2-40B4-BE49-F238E27FC236}">
                  <a16:creationId xmlns:a16="http://schemas.microsoft.com/office/drawing/2014/main" id="{97D45232-C6FC-E4E1-EC56-FEF7157279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42540" y="3972481"/>
              <a:ext cx="1924864" cy="2517307"/>
            </a:xfrm>
            <a:prstGeom prst="rect">
              <a:avLst/>
            </a:prstGeom>
          </p:spPr>
        </p:pic>
        <p:pic>
          <p:nvPicPr>
            <p:cNvPr id="11" name="Picture 10">
              <a:extLst>
                <a:ext uri="{FF2B5EF4-FFF2-40B4-BE49-F238E27FC236}">
                  <a16:creationId xmlns:a16="http://schemas.microsoft.com/office/drawing/2014/main" id="{F9626620-1982-7DC3-10D4-188649D112F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42611" y="3364480"/>
              <a:ext cx="2426415" cy="3125309"/>
            </a:xfrm>
            <a:prstGeom prst="rect">
              <a:avLst/>
            </a:prstGeom>
          </p:spPr>
        </p:pic>
        <p:pic>
          <p:nvPicPr>
            <p:cNvPr id="12" name="Picture 11">
              <a:extLst>
                <a:ext uri="{FF2B5EF4-FFF2-40B4-BE49-F238E27FC236}">
                  <a16:creationId xmlns:a16="http://schemas.microsoft.com/office/drawing/2014/main" id="{EB89747E-86E3-7596-B49F-47BDBFADED79}"/>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6711" b="91659" l="9798" r="89736">
                          <a14:foregroundMark x1="38880" y1="9204" x2="60809" y2="9684"/>
                          <a14:foregroundMark x1="41369" y1="6807" x2="58942" y2="9204"/>
                          <a14:foregroundMark x1="35866" y1="90316" x2="37311" y2="90574"/>
                          <a14:foregroundMark x1="34797" y1="90125" x2="35866" y2="90316"/>
                          <a14:foregroundMark x1="33460" y1="89886" x2="34797" y2="90125"/>
                          <a14:backgroundMark x1="43701" y1="82071" x2="46812" y2="77085"/>
                          <a14:backgroundMark x1="44946" y1="80153" x2="44946" y2="80153"/>
                          <a14:backgroundMark x1="43857" y1="80153" x2="43857" y2="80153"/>
                          <a14:backgroundMark x1="43857" y1="80153" x2="43857" y2="80153"/>
                          <a14:backgroundMark x1="44323" y1="80825" x2="44323" y2="80825"/>
                          <a14:backgroundMark x1="45257" y1="78332" x2="45257" y2="78332"/>
                          <a14:backgroundMark x1="45257" y1="79770" x2="45257" y2="79770"/>
                          <a14:backgroundMark x1="44635" y1="79770" x2="44635" y2="79770"/>
                          <a14:backgroundMark x1="44635" y1="79770" x2="44790" y2="80729"/>
                          <a14:backgroundMark x1="46345" y1="77565" x2="45723" y2="80825"/>
                          <a14:backgroundMark x1="47900" y1="75455" x2="47745" y2="78236"/>
                          <a14:backgroundMark x1="46812" y1="80249" x2="43390" y2="82454"/>
                          <a14:backgroundMark x1="44790" y1="92138" x2="38569" y2="91850"/>
                          <a14:backgroundMark x1="32504" y1="90316" x2="30638" y2="89837"/>
                          <a14:backgroundMark x1="32037" y1="90125" x2="31415" y2="89837"/>
                          <a14:backgroundMark x1="33126" y1="90796" x2="31415" y2="90221"/>
                          <a14:backgroundMark x1="31415" y1="90125" x2="31415" y2="90125"/>
                          <a14:backgroundMark x1="32504" y1="90316" x2="32504" y2="90316"/>
                          <a14:backgroundMark x1="32037" y1="89933" x2="32970" y2="90221"/>
                        </a14:backgroundRemoval>
                      </a14:imgEffect>
                    </a14:imgLayer>
                  </a14:imgProps>
                </a:ext>
                <a:ext uri="{28A0092B-C50C-407E-A947-70E740481C1C}">
                  <a14:useLocalDpi xmlns:a14="http://schemas.microsoft.com/office/drawing/2010/main"/>
                </a:ext>
              </a:extLst>
            </a:blip>
            <a:stretch>
              <a:fillRect/>
            </a:stretch>
          </p:blipFill>
          <p:spPr>
            <a:xfrm>
              <a:off x="9850468" y="4337707"/>
              <a:ext cx="1434928" cy="2327576"/>
            </a:xfrm>
            <a:prstGeom prst="rect">
              <a:avLst/>
            </a:prstGeom>
          </p:spPr>
        </p:pic>
      </p:grpSp>
      <p:sp>
        <p:nvSpPr>
          <p:cNvPr id="2" name="TextBox 1">
            <a:extLst>
              <a:ext uri="{FF2B5EF4-FFF2-40B4-BE49-F238E27FC236}">
                <a16:creationId xmlns:a16="http://schemas.microsoft.com/office/drawing/2014/main" id="{5C50AF50-D3DB-C3C9-4968-0A89DC7299A6}"/>
              </a:ext>
            </a:extLst>
          </p:cNvPr>
          <p:cNvSpPr txBox="1"/>
          <p:nvPr/>
        </p:nvSpPr>
        <p:spPr>
          <a:xfrm>
            <a:off x="3969505" y="3028890"/>
            <a:ext cx="5087074" cy="400110"/>
          </a:xfrm>
          <a:prstGeom prst="rect">
            <a:avLst/>
          </a:prstGeom>
          <a:noFill/>
        </p:spPr>
        <p:txBody>
          <a:bodyPr wrap="square" rtlCol="0">
            <a:spAutoFit/>
          </a:bodyPr>
          <a:lstStyle/>
          <a:p>
            <a:r>
              <a:rPr lang="en-GB" sz="2000" dirty="0">
                <a:latin typeface="Verdana" panose="020B0604030504040204" pitchFamily="34" charset="0"/>
                <a:ea typeface="Verdana" panose="020B0604030504040204" pitchFamily="34" charset="0"/>
              </a:rPr>
              <a:t>(Optional: Workbook Activity 1b) </a:t>
            </a:r>
          </a:p>
        </p:txBody>
      </p:sp>
    </p:spTree>
    <p:extLst>
      <p:ext uri="{BB962C8B-B14F-4D97-AF65-F5344CB8AC3E}">
        <p14:creationId xmlns:p14="http://schemas.microsoft.com/office/powerpoint/2010/main" val="2646113670"/>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3859B5-A0B4-4294-81A9-C5B267EEF6E3}"/>
              </a:ext>
            </a:extLst>
          </p:cNvPr>
          <p:cNvSpPr txBox="1"/>
          <p:nvPr/>
        </p:nvSpPr>
        <p:spPr>
          <a:xfrm>
            <a:off x="1649727" y="2128445"/>
            <a:ext cx="9563878" cy="3170099"/>
          </a:xfrm>
          <a:prstGeom prst="rect">
            <a:avLst/>
          </a:prstGeom>
          <a:noFill/>
        </p:spPr>
        <p:txBody>
          <a:bodyPr wrap="square" rtlCol="0">
            <a:spAutoFit/>
          </a:bodyPr>
          <a:lstStyle/>
          <a:p>
            <a:pPr marL="457200" marR="0" lvl="0" indent="-457200" defTabSz="914400" rtl="0" eaLnBrk="1" fontAlgn="auto" latinLnBrk="0" hangingPunct="1">
              <a:lnSpc>
                <a:spcPts val="3600"/>
              </a:lnSpc>
              <a:spcBef>
                <a:spcPts val="0"/>
              </a:spcBef>
              <a:spcAft>
                <a:spcPts val="3000"/>
              </a:spcAft>
              <a:buClrTx/>
              <a:buSzTx/>
              <a:buFont typeface="Arial" panose="020B0604020202020204" pitchFamily="34" charset="0"/>
              <a:buChar char="•"/>
              <a:tabLst/>
              <a:defRPr/>
            </a:pPr>
            <a:r>
              <a:rPr kumimoji="0" lang="en-GB" sz="30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A combination of emotions, body sensations and brain chemicals.</a:t>
            </a:r>
          </a:p>
          <a:p>
            <a:pPr marL="457200" marR="0" lvl="0" indent="-457200" defTabSz="914400" rtl="0" eaLnBrk="1" fontAlgn="auto" latinLnBrk="0" hangingPunct="1">
              <a:lnSpc>
                <a:spcPts val="3600"/>
              </a:lnSpc>
              <a:spcBef>
                <a:spcPts val="0"/>
              </a:spcBef>
              <a:spcAft>
                <a:spcPts val="3000"/>
              </a:spcAft>
              <a:buClrTx/>
              <a:buSzTx/>
              <a:buFont typeface="Arial" panose="020B0604020202020204" pitchFamily="34" charset="0"/>
              <a:buChar char="•"/>
              <a:tabLst/>
              <a:defRPr/>
            </a:pPr>
            <a:r>
              <a:rPr lang="en-GB" sz="3000" dirty="0">
                <a:latin typeface="Verdana" panose="020B0604030504040204" pitchFamily="34" charset="0"/>
                <a:ea typeface="Verdana" panose="020B0604030504040204" pitchFamily="34" charset="0"/>
              </a:rPr>
              <a:t>Shaped by our past experiences </a:t>
            </a:r>
          </a:p>
          <a:p>
            <a:pPr marL="457200" marR="0" lvl="0" indent="-457200" defTabSz="914400" rtl="0" eaLnBrk="1" fontAlgn="auto" latinLnBrk="0" hangingPunct="1">
              <a:lnSpc>
                <a:spcPts val="3600"/>
              </a:lnSpc>
              <a:spcBef>
                <a:spcPts val="0"/>
              </a:spcBef>
              <a:spcAft>
                <a:spcPts val="3000"/>
              </a:spcAft>
              <a:buClrTx/>
              <a:buSzTx/>
              <a:buFont typeface="Arial" panose="020B0604020202020204" pitchFamily="34" charset="0"/>
              <a:buChar char="•"/>
              <a:tabLst/>
              <a:defRPr/>
            </a:pPr>
            <a:r>
              <a:rPr kumimoji="0" lang="en-GB" sz="3000" b="0" i="0" u="none" strike="noStrike" kern="1200" cap="none" spc="0" normalizeH="0" baseline="0" noProof="0" dirty="0">
                <a:ln>
                  <a:noFill/>
                </a:ln>
                <a:effectLst/>
                <a:uLnTx/>
                <a:uFillTx/>
                <a:latin typeface="Verdana" panose="020B0604030504040204" pitchFamily="34" charset="0"/>
                <a:ea typeface="Verdana" panose="020B0604030504040204" pitchFamily="34" charset="0"/>
              </a:rPr>
              <a:t>Guide our actions and how we interact with the world around us. </a:t>
            </a:r>
          </a:p>
        </p:txBody>
      </p:sp>
      <p:sp>
        <p:nvSpPr>
          <p:cNvPr id="3" name="Rectangle 2">
            <a:extLst>
              <a:ext uri="{FF2B5EF4-FFF2-40B4-BE49-F238E27FC236}">
                <a16:creationId xmlns:a16="http://schemas.microsoft.com/office/drawing/2014/main" id="{B4BF73F8-CFD2-BEAD-EF26-D60043B634E0}"/>
              </a:ext>
            </a:extLst>
          </p:cNvPr>
          <p:cNvSpPr>
            <a:spLocks noChangeArrowheads="1"/>
          </p:cNvSpPr>
          <p:nvPr/>
        </p:nvSpPr>
        <p:spPr bwMode="auto">
          <a:xfrm>
            <a:off x="1202515" y="421267"/>
            <a:ext cx="97869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5400" b="1" i="0" u="none" strike="noStrike" kern="1200" cap="none" spc="0" normalizeH="0" baseline="0" noProof="0" dirty="0">
                <a:ln>
                  <a:noFill/>
                </a:ln>
                <a:solidFill>
                  <a:srgbClr val="1AA7A4"/>
                </a:solidFill>
                <a:effectLst/>
                <a:uLnTx/>
                <a:uFillTx/>
                <a:latin typeface="Verdana" panose="020B0604030504040204" pitchFamily="34" charset="0"/>
                <a:ea typeface="+mn-ea"/>
                <a:cs typeface="+mn-cs"/>
              </a:rPr>
              <a:t>Emotional States </a:t>
            </a:r>
          </a:p>
        </p:txBody>
      </p:sp>
      <p:sp>
        <p:nvSpPr>
          <p:cNvPr id="4" name="Rectangle 3">
            <a:extLst>
              <a:ext uri="{FF2B5EF4-FFF2-40B4-BE49-F238E27FC236}">
                <a16:creationId xmlns:a16="http://schemas.microsoft.com/office/drawing/2014/main" id="{43A19564-B0D6-57BB-306B-FCA377116626}"/>
              </a:ext>
            </a:extLst>
          </p:cNvPr>
          <p:cNvSpPr/>
          <p:nvPr/>
        </p:nvSpPr>
        <p:spPr>
          <a:xfrm>
            <a:off x="0" y="6472566"/>
            <a:ext cx="12192000" cy="385434"/>
          </a:xfrm>
          <a:prstGeom prst="rect">
            <a:avLst/>
          </a:prstGeom>
          <a:solidFill>
            <a:srgbClr val="1AA7A4"/>
          </a:solidFill>
          <a:ln>
            <a:solidFill>
              <a:srgbClr val="1AA7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3995627"/>
      </p:ext>
    </p:extLst>
  </p:cSld>
  <p:clrMapOvr>
    <a:masterClrMapping/>
  </p:clrMapOvr>
  <mc:AlternateContent xmlns:mc="http://schemas.openxmlformats.org/markup-compatibility/2006" xmlns:p14="http://schemas.microsoft.com/office/powerpoint/2010/main">
    <mc:Choice Requires="p14">
      <p:transition p14:dur="100" advClick="0" advTm="10000">
        <p:fade/>
      </p:transition>
    </mc:Choice>
    <mc:Fallback xmlns="">
      <p:transition advClick="0" advTm="10000">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61B8AC4AE27245AEB5369858502A54" ma:contentTypeVersion="15" ma:contentTypeDescription="Create a new document." ma:contentTypeScope="" ma:versionID="b99f5434e5de34115e819e8cfccf0f86">
  <xsd:schema xmlns:xsd="http://www.w3.org/2001/XMLSchema" xmlns:xs="http://www.w3.org/2001/XMLSchema" xmlns:p="http://schemas.microsoft.com/office/2006/metadata/properties" xmlns:ns1="http://schemas.microsoft.com/sharepoint/v3" xmlns:ns2="8131a562-c321-4da1-bf32-3ba4180a1ba9" xmlns:ns3="a3c0439b-97d5-4f38-bf56-8112ffc1b069" targetNamespace="http://schemas.microsoft.com/office/2006/metadata/properties" ma:root="true" ma:fieldsID="c2f6807c5c9d1334ba254ea87fe12b26" ns1:_="" ns2:_="" ns3:_="">
    <xsd:import namespace="http://schemas.microsoft.com/sharepoint/v3"/>
    <xsd:import namespace="8131a562-c321-4da1-bf32-3ba4180a1ba9"/>
    <xsd:import namespace="a3c0439b-97d5-4f38-bf56-8112ffc1b06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31a562-c321-4da1-bf32-3ba4180a1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192b533-d5c9-4c71-ae24-c10ac198b93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c0439b-97d5-4f38-bf56-8112ffc1b06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af6ff71-d1f4-4f4c-a12c-bb35aeef2e22}" ma:internalName="TaxCatchAll" ma:showField="CatchAllData" ma:web="a3c0439b-97d5-4f38-bf56-8112ffc1b0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F61434-5B38-4EE3-8AE2-7E587D1394B2}">
  <ds:schemaRefs>
    <ds:schemaRef ds:uri="http://schemas.microsoft.com/sharepoint/v3/contenttype/forms"/>
  </ds:schemaRefs>
</ds:datastoreItem>
</file>

<file path=customXml/itemProps2.xml><?xml version="1.0" encoding="utf-8"?>
<ds:datastoreItem xmlns:ds="http://schemas.openxmlformats.org/officeDocument/2006/customXml" ds:itemID="{EB4A4673-F499-466F-9DDD-F24D419596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31a562-c321-4da1-bf32-3ba4180a1ba9"/>
    <ds:schemaRef ds:uri="a3c0439b-97d5-4f38-bf56-8112ffc1b0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4907</TotalTime>
  <Words>2409</Words>
  <Application>Microsoft Macintosh PowerPoint</Application>
  <PresentationFormat>Widescreen</PresentationFormat>
  <Paragraphs>236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Myriad Pro</vt:lpstr>
      <vt:lpstr>Verdana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Ross</dc:creator>
  <cp:lastModifiedBy>Gordon McLachlan</cp:lastModifiedBy>
  <cp:revision>91</cp:revision>
  <dcterms:created xsi:type="dcterms:W3CDTF">2022-03-03T09:55:52Z</dcterms:created>
  <dcterms:modified xsi:type="dcterms:W3CDTF">2024-08-21T16:49:57Z</dcterms:modified>
</cp:coreProperties>
</file>