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notesMasterIdLst>
    <p:notesMasterId r:id="rId28"/>
  </p:notesMasterIdLst>
  <p:sldIdLst>
    <p:sldId id="350" r:id="rId4"/>
    <p:sldId id="351" r:id="rId5"/>
    <p:sldId id="357" r:id="rId6"/>
    <p:sldId id="356" r:id="rId7"/>
    <p:sldId id="358" r:id="rId8"/>
    <p:sldId id="355" r:id="rId9"/>
    <p:sldId id="353" r:id="rId10"/>
    <p:sldId id="359" r:id="rId11"/>
    <p:sldId id="376" r:id="rId12"/>
    <p:sldId id="354" r:id="rId13"/>
    <p:sldId id="369" r:id="rId14"/>
    <p:sldId id="378" r:id="rId15"/>
    <p:sldId id="360" r:id="rId16"/>
    <p:sldId id="361" r:id="rId17"/>
    <p:sldId id="374" r:id="rId18"/>
    <p:sldId id="370" r:id="rId19"/>
    <p:sldId id="375" r:id="rId20"/>
    <p:sldId id="362" r:id="rId21"/>
    <p:sldId id="371" r:id="rId22"/>
    <p:sldId id="377" r:id="rId23"/>
    <p:sldId id="363" r:id="rId24"/>
    <p:sldId id="372" r:id="rId25"/>
    <p:sldId id="373" r:id="rId26"/>
    <p:sldId id="39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1FB211-F177-F641-7EF0-D5B7A2DF283C}" name="Aimee McDonald" initials="AM" userId="S::aimeemcdonald@cyrenians.scot::cdc45eff-d3c4-4c61-a9cf-1be699db6d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83E"/>
    <a:srgbClr val="3CBFBF"/>
    <a:srgbClr val="3BB2B3"/>
    <a:srgbClr val="83BE95"/>
    <a:srgbClr val="FF6565"/>
    <a:srgbClr val="005A5D"/>
    <a:srgbClr val="F9A64A"/>
    <a:srgbClr val="E487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2F614-F679-4C47-AA4D-14B2349AD376}" v="25" dt="2024-07-16T14:25:17.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16" autoAdjust="0"/>
    <p:restoredTop sz="67279" autoAdjust="0"/>
  </p:normalViewPr>
  <p:slideViewPr>
    <p:cSldViewPr snapToGrid="0">
      <p:cViewPr varScale="1">
        <p:scale>
          <a:sx n="84" d="100"/>
          <a:sy n="84" d="100"/>
        </p:scale>
        <p:origin x="19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09879-CB3E-4E25-9B2D-C69A5D5D7987}" type="datetimeFigureOut">
              <a:rPr lang="en-GB" smtClean="0"/>
              <a:t>21/08/2024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C325C-1104-4E85-851C-F2C3935B1198}" type="slidenum">
              <a:rPr lang="en-GB" smtClean="0"/>
              <a:t>‹#›</a:t>
            </a:fld>
            <a:endParaRPr lang="en-GB"/>
          </a:p>
        </p:txBody>
      </p:sp>
    </p:spTree>
    <p:extLst>
      <p:ext uri="{BB962C8B-B14F-4D97-AF65-F5344CB8AC3E}">
        <p14:creationId xmlns:p14="http://schemas.microsoft.com/office/powerpoint/2010/main" val="64642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913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Any coping strategy can be unhelpful if used in excess e.g. exercising, eating, sleeping. Encourage pupils to consider if the strategy is helpful immediately or long term, temporarily or permanently. Ask if the strategy just helps them to “cope” , if it has a wider positive impact on their wellbeing, or if it helps them to address the root cause of the problem.) </a:t>
            </a: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0714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70275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45985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dirty="0"/>
              <a:t>There are different ways to express emotions, we might write them down, talk about them, or express them through movement or creativity.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97700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GB" dirty="0"/>
              <a:t>A good example of this is processing loss or grief.</a:t>
            </a:r>
            <a:endParaRPr lang="en-GB" altLang="en-US" dirty="0"/>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40930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3621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41473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Difficult emotions can come from the way we think and we may need to challenge our thoughts or learn how to separate thoughts from facts. </a:t>
            </a: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7467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All or nothing: a type of extreme thinking where you might categorise things as either a success or a failure, there is no in between.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only being satisfied with 100% in an exam. Anything below you see as a failure. Thinking like this can cause you to be overcritical of yourself, give up easily, or be reluctant to try new things. One way to challenge this thinking style is to make a list of some alternatives that fall.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Saying things like “I must do this” or “I should have done that” can lead to unrealistic expectations. When these expectations aren’t met you might feel disappointed, be overly critical of yourself, or lose confidence.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Mental filter: focusing on the negatives and discard all the positives. To break this pattern of thinking you could try a thought challenge exercise where you write down the evidence for and against the negative thought, or try writing a daily gratitude and positive affirmation journal.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Catastrophising: thinking the worst possible thing has happened, or is about the happen, when most of the time this is not the case. These thoughts can make us feel anxious and worry about things that are unlikely to happen. If we have these thoughts it’s important to take a step back and think about the best possible outcome as well as the worst. Then we can see what the most likely outcome is, often this will be somewhere in between.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Jumping to conclusions:  making assumptions without evidence. These are often negative. To challenge this, you can do a fact vs opinion/thought check. Do you have evidence that confirms it is a fact or could you be jumping to conclusions?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Personalisation: incorrectly assuming something is our fault, or take responsibility for something out of our control. Challenge negative thoughts about ourselves by reminding ourselves that these are often just thoughts or opinions and not facts. Practice positive self-talk and try to recognise the difference between things that are inside and outside of your control. ­­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52183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2825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6324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56926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70425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38548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dirty="0"/>
              <a:t>Coping skills are things we can do to deal with stress or other difficult situations and emotions. </a:t>
            </a:r>
          </a:p>
          <a:p>
            <a:pPr marL="171450" indent="-171450">
              <a:buFontTx/>
              <a:buChar char="-"/>
            </a:pPr>
            <a:r>
              <a:rPr lang="en-GB" dirty="0"/>
              <a:t>We can take an emotion-focused approach by responding, expressing or sitting with our emotions. A problem-focused approach targets the situation or trigger that is causing the emotion. A thought-focused approach aims to change the way we are thinking about the problem and challenge negative thoughts that are causing distress. </a:t>
            </a:r>
          </a:p>
          <a:p>
            <a:pPr marL="171450" indent="-171450">
              <a:buFontTx/>
              <a:buChar char="-"/>
            </a:pPr>
            <a:r>
              <a:rPr lang="en-GB" dirty="0"/>
              <a:t>There are lots of things we can do to soothe our emotions or boost our mood such as breathing and grounding techniques, exercising, hobbies that we enjoy, hanging out with friends and family, journaling, or talking to someone about how we feel. </a:t>
            </a:r>
          </a:p>
          <a:p>
            <a:pPr marL="171450" indent="-171450">
              <a:buFontTx/>
              <a:buChar char="-"/>
            </a:pPr>
            <a:r>
              <a:rPr lang="en-GB" dirty="0"/>
              <a:t>Sometimes we need to “sit with” emotions so that we are able to process and feel them fully. If we ignore our emotions they may come out in less healthy ways. Sitting with emotions builds self-awareness. </a:t>
            </a:r>
          </a:p>
          <a:p>
            <a:pPr marL="171450" indent="-171450">
              <a:buFontTx/>
              <a:buChar char="-"/>
            </a:pPr>
            <a:r>
              <a:rPr lang="en-GB" dirty="0"/>
              <a:t>Unhelpful thinking styles include: All or nothing thinking, having a mental filter, catastrophising, jumping to conclusions, overusing should/must, and over personalising. Being aware of these and challenging them can change the way we think about a situation, reduce stress and improve mood. </a:t>
            </a:r>
          </a:p>
          <a:p>
            <a:pPr marL="171450" indent="-171450">
              <a:buFontTx/>
              <a:buChar char="-"/>
            </a:pPr>
            <a:r>
              <a:rPr lang="en-GB" dirty="0"/>
              <a:t>Intrusive thoughts are thoughts that we can’t control. They pop into our head and cause distress. We can acknowledge that they are just thoughts and not facts and we do not need to act on them.</a:t>
            </a: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49029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Please encourage pupils to give feedback if they have any.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4141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0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When we find ourselves in a difficult situation we can take a problem-focused approach, emotion-focused approach or a thought-focused approach. With a problem-focused approach we aim to tackle the problem itself, whereas an emotion-focused approach helps us deal with the </a:t>
            </a:r>
            <a:r>
              <a:rPr lang="en-GB" dirty="0" err="1"/>
              <a:t>the</a:t>
            </a:r>
            <a:r>
              <a:rPr lang="en-GB" dirty="0"/>
              <a:t> feelings that the problem is causing. Sometimes we do a bit of both. For example, if you are someone who gets anxious in exams, you might make a timetable for revision (problem-focused) while also practicing some breathing exercises to relax before the exam (emotion-focused). A thought-focused approach helps us change the way we think about the problem, so we might think about the exam as a chance to show our learning rather than as a test.</a:t>
            </a: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107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If we are experiencing uncomfortable emotions such as sadness, worry or anger, we can decide to respond to it by using coping strategies to soothe or boost, to express the emotions (verbally, physically or creatively) or to accept and process the emotion by exploring it more and allowing ourselves to feel the emotion fully.</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9609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6080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dirty="0"/>
              <a:t>Hand out two post-it notes to each pupil (ideally using two different colours). </a:t>
            </a:r>
          </a:p>
          <a:p>
            <a:pPr marL="171450" indent="-171450">
              <a:buFontTx/>
              <a:buChar char="-"/>
            </a:pPr>
            <a:r>
              <a:rPr lang="en-GB" dirty="0"/>
              <a:t>Ask pupils to write down something that boosts their mood on one colour post-it note and something that helps calm them down on the other.</a:t>
            </a:r>
          </a:p>
          <a:p>
            <a:pPr marL="171450" indent="-171450">
              <a:buFontTx/>
              <a:buChar char="-"/>
            </a:pPr>
            <a:r>
              <a:rPr lang="en-GB" dirty="0"/>
              <a:t>Ask pupils to display these on the board. </a:t>
            </a:r>
          </a:p>
          <a:p>
            <a:pPr marL="171450" indent="-171450">
              <a:buFontTx/>
              <a:buChar char="-"/>
            </a:pPr>
            <a:r>
              <a:rPr lang="en-GB" dirty="0"/>
              <a:t>Discuss some of the answers or common themes. </a:t>
            </a: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2833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dirty="0"/>
              <a:t>Breathing increases oxygen levels and lowers blood pressure, heartrate and cortisol levels. </a:t>
            </a:r>
          </a:p>
          <a:p>
            <a:pPr marL="171450" indent="-171450">
              <a:buFontTx/>
              <a:buChar char="-"/>
            </a:pPr>
            <a:r>
              <a:rPr lang="en-GB" dirty="0"/>
              <a:t>Grounding techniques help bring you attention away from negative thoughts and memories. They often focus on our senses to bring our attention to the present moment.</a:t>
            </a:r>
          </a:p>
          <a:p>
            <a:pPr marL="171450" indent="-171450">
              <a:buFontTx/>
              <a:buChar char="-"/>
            </a:pPr>
            <a:r>
              <a:rPr lang="en-GB" dirty="0"/>
              <a:t>Exercise releases endorphins, dopamine and serotonin which boosts our mood.</a:t>
            </a:r>
          </a:p>
          <a:p>
            <a:pPr marL="171450" indent="-171450">
              <a:buFontTx/>
              <a:buChar char="-"/>
            </a:pPr>
            <a:r>
              <a:rPr lang="en-GB" dirty="0"/>
              <a:t>Distractions such as puzzles or other hobbies helps engage the thinking brain allowing us to stay in control of our emotions</a:t>
            </a: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03406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4815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CECF7B7-AF04-4E24-97D3-438A2858BD05}" type="datetimeFigureOut">
              <a:rPr lang="en-GB" smtClean="0">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75464FF-674E-4483-B48A-FBC3B971C123}" type="slidenum">
              <a:rPr lang="en-GB" altLang="en-US" smtClean="0"/>
              <a:pPr>
                <a:defRPr/>
              </a:pPr>
              <a:t>‹#›</a:t>
            </a:fld>
            <a:endParaRPr lang="en-GB" altLang="en-US"/>
          </a:p>
        </p:txBody>
      </p:sp>
    </p:spTree>
    <p:extLst>
      <p:ext uri="{BB962C8B-B14F-4D97-AF65-F5344CB8AC3E}">
        <p14:creationId xmlns:p14="http://schemas.microsoft.com/office/powerpoint/2010/main" val="3057792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D1D7A23-8BEA-4B2F-BB7B-DBE303D1B660}" type="datetimeFigureOut">
              <a:rPr lang="en-GB" smtClean="0">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BCAD0D3-EADE-43F2-AACB-4ACEF37AD762}" type="slidenum">
              <a:rPr lang="en-GB" altLang="en-US" smtClean="0"/>
              <a:pPr>
                <a:defRPr/>
              </a:pPr>
              <a:t>‹#›</a:t>
            </a:fld>
            <a:endParaRPr lang="en-GB" altLang="en-US"/>
          </a:p>
        </p:txBody>
      </p:sp>
    </p:spTree>
    <p:extLst>
      <p:ext uri="{BB962C8B-B14F-4D97-AF65-F5344CB8AC3E}">
        <p14:creationId xmlns:p14="http://schemas.microsoft.com/office/powerpoint/2010/main" val="21923086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A2CC391-AC0C-4BE5-84F0-C8881CB81FCB}" type="datetimeFigureOut">
              <a:rPr lang="en-GB" smtClean="0">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ED79E10-BF30-4E48-AFA5-F0D22DAEBE76}" type="slidenum">
              <a:rPr lang="en-GB" altLang="en-US" smtClean="0"/>
              <a:pPr>
                <a:defRPr/>
              </a:pPr>
              <a:t>‹#›</a:t>
            </a:fld>
            <a:endParaRPr lang="en-GB" altLang="en-US"/>
          </a:p>
        </p:txBody>
      </p:sp>
    </p:spTree>
    <p:extLst>
      <p:ext uri="{BB962C8B-B14F-4D97-AF65-F5344CB8AC3E}">
        <p14:creationId xmlns:p14="http://schemas.microsoft.com/office/powerpoint/2010/main" val="36772616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F45C29C-B1D4-45A6-8097-ADCF65297895}" type="datetimeFigureOut">
              <a:rPr lang="en-GB" smtClean="0">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BC8BCAF-6B4D-4B81-BF9F-B7BDE0409E33}" type="slidenum">
              <a:rPr lang="en-GB" altLang="en-US" smtClean="0"/>
              <a:pPr>
                <a:defRPr/>
              </a:pPr>
              <a:t>‹#›</a:t>
            </a:fld>
            <a:endParaRPr lang="en-GB" altLang="en-US"/>
          </a:p>
        </p:txBody>
      </p:sp>
    </p:spTree>
    <p:extLst>
      <p:ext uri="{BB962C8B-B14F-4D97-AF65-F5344CB8AC3E}">
        <p14:creationId xmlns:p14="http://schemas.microsoft.com/office/powerpoint/2010/main" val="21595838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ECB26EB-539D-45AF-8444-2A0C8AC99E17}" type="datetimeFigureOut">
              <a:rPr lang="en-GB" smtClean="0">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AB77DAD-C70F-4C43-9CBD-EDFCDE180787}" type="slidenum">
              <a:rPr lang="en-GB" altLang="en-US" smtClean="0"/>
              <a:pPr>
                <a:defRPr/>
              </a:pPr>
              <a:t>‹#›</a:t>
            </a:fld>
            <a:endParaRPr lang="en-GB" altLang="en-US"/>
          </a:p>
        </p:txBody>
      </p:sp>
    </p:spTree>
    <p:extLst>
      <p:ext uri="{BB962C8B-B14F-4D97-AF65-F5344CB8AC3E}">
        <p14:creationId xmlns:p14="http://schemas.microsoft.com/office/powerpoint/2010/main" val="37763233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A4D4486-56FD-460D-830A-83EF4528257C}" type="datetimeFigureOut">
              <a:rPr lang="en-GB" smtClean="0">
                <a:solidFill>
                  <a:prstClr val="black">
                    <a:tint val="75000"/>
                  </a:prstClr>
                </a:solidFill>
              </a:rPr>
              <a:pPr>
                <a:defRPr/>
              </a:pPr>
              <a:t>21/08/2024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87DCFB2-7012-4524-99D9-871F28329F52}" type="slidenum">
              <a:rPr lang="en-GB" altLang="en-US" smtClean="0"/>
              <a:pPr>
                <a:defRPr/>
              </a:pPr>
              <a:t>‹#›</a:t>
            </a:fld>
            <a:endParaRPr lang="en-GB" altLang="en-US"/>
          </a:p>
        </p:txBody>
      </p:sp>
    </p:spTree>
    <p:extLst>
      <p:ext uri="{BB962C8B-B14F-4D97-AF65-F5344CB8AC3E}">
        <p14:creationId xmlns:p14="http://schemas.microsoft.com/office/powerpoint/2010/main" val="39536614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D95541B-F55D-4D92-94EC-3815BF340493}" type="datetimeFigureOut">
              <a:rPr lang="en-GB" smtClean="0">
                <a:solidFill>
                  <a:prstClr val="black">
                    <a:tint val="75000"/>
                  </a:prstClr>
                </a:solidFill>
              </a:rPr>
              <a:pPr>
                <a:defRPr/>
              </a:pPr>
              <a:t>21/08/2024</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54D82A0-2673-479E-8879-3083D69D9A74}" type="slidenum">
              <a:rPr lang="en-GB" altLang="en-US" smtClean="0"/>
              <a:pPr>
                <a:defRPr/>
              </a:pPr>
              <a:t>‹#›</a:t>
            </a:fld>
            <a:endParaRPr lang="en-GB" altLang="en-US"/>
          </a:p>
        </p:txBody>
      </p:sp>
    </p:spTree>
    <p:extLst>
      <p:ext uri="{BB962C8B-B14F-4D97-AF65-F5344CB8AC3E}">
        <p14:creationId xmlns:p14="http://schemas.microsoft.com/office/powerpoint/2010/main" val="37528760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2D8204B-2E0F-42EC-937A-A085D031678D}" type="datetimeFigureOut">
              <a:rPr lang="en-GB" smtClean="0">
                <a:solidFill>
                  <a:prstClr val="black">
                    <a:tint val="75000"/>
                  </a:prstClr>
                </a:solidFill>
              </a:rPr>
              <a:pPr>
                <a:defRPr/>
              </a:pPr>
              <a:t>21/08/2024</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E52E89C-BED1-45FA-9A72-C40562FCE5AD}" type="slidenum">
              <a:rPr lang="en-GB" altLang="en-US" smtClean="0"/>
              <a:pPr>
                <a:defRPr/>
              </a:pPr>
              <a:t>‹#›</a:t>
            </a:fld>
            <a:endParaRPr lang="en-GB" altLang="en-US"/>
          </a:p>
        </p:txBody>
      </p:sp>
    </p:spTree>
    <p:extLst>
      <p:ext uri="{BB962C8B-B14F-4D97-AF65-F5344CB8AC3E}">
        <p14:creationId xmlns:p14="http://schemas.microsoft.com/office/powerpoint/2010/main" val="41385468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24F2142-2A64-4513-A035-54C9C9A181C0}" type="datetimeFigureOut">
              <a:rPr lang="en-GB" smtClean="0">
                <a:solidFill>
                  <a:prstClr val="black">
                    <a:tint val="75000"/>
                  </a:prstClr>
                </a:solidFill>
              </a:rPr>
              <a:pPr>
                <a:defRPr/>
              </a:pPr>
              <a:t>21/08/2024</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7DEB5B74-A5DE-41BB-974F-68AF87F98FD5}" type="slidenum">
              <a:rPr lang="en-GB" altLang="en-US" smtClean="0"/>
              <a:pPr>
                <a:defRPr/>
              </a:pPr>
              <a:t>‹#›</a:t>
            </a:fld>
            <a:endParaRPr lang="en-GB" altLang="en-US"/>
          </a:p>
        </p:txBody>
      </p:sp>
    </p:spTree>
    <p:extLst>
      <p:ext uri="{BB962C8B-B14F-4D97-AF65-F5344CB8AC3E}">
        <p14:creationId xmlns:p14="http://schemas.microsoft.com/office/powerpoint/2010/main" val="34203190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78C9607-4DA4-424D-B7CE-1DF347AFED3C}" type="datetimeFigureOut">
              <a:rPr lang="en-GB" smtClean="0">
                <a:solidFill>
                  <a:prstClr val="black">
                    <a:tint val="75000"/>
                  </a:prstClr>
                </a:solidFill>
              </a:rPr>
              <a:pPr>
                <a:defRPr/>
              </a:pPr>
              <a:t>21/08/2024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7C798FB-2F32-453D-A3B5-C7C5A6F0DD01}" type="slidenum">
              <a:rPr lang="en-GB" altLang="en-US" smtClean="0"/>
              <a:pPr>
                <a:defRPr/>
              </a:pPr>
              <a:t>‹#›</a:t>
            </a:fld>
            <a:endParaRPr lang="en-GB" altLang="en-US"/>
          </a:p>
        </p:txBody>
      </p:sp>
    </p:spTree>
    <p:extLst>
      <p:ext uri="{BB962C8B-B14F-4D97-AF65-F5344CB8AC3E}">
        <p14:creationId xmlns:p14="http://schemas.microsoft.com/office/powerpoint/2010/main" val="2544773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7423559-0665-4CAC-B82E-75818B51AC0D}" type="datetimeFigureOut">
              <a:rPr lang="en-GB" smtClean="0">
                <a:solidFill>
                  <a:prstClr val="black">
                    <a:tint val="75000"/>
                  </a:prstClr>
                </a:solidFill>
              </a:rPr>
              <a:pPr>
                <a:defRPr/>
              </a:pPr>
              <a:t>21/08/2024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ACBE256-9C23-4632-B587-33EEBE6C8A54}" type="slidenum">
              <a:rPr lang="en-GB" altLang="en-US" smtClean="0"/>
              <a:pPr>
                <a:defRPr/>
              </a:pPr>
              <a:t>‹#›</a:t>
            </a:fld>
            <a:endParaRPr lang="en-GB" altLang="en-US"/>
          </a:p>
        </p:txBody>
      </p:sp>
    </p:spTree>
    <p:extLst>
      <p:ext uri="{BB962C8B-B14F-4D97-AF65-F5344CB8AC3E}">
        <p14:creationId xmlns:p14="http://schemas.microsoft.com/office/powerpoint/2010/main" val="32992226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E9E6192-2DCE-4E40-B416-F2E80F6A1C17}" type="datetimeFigureOut">
              <a:rPr lang="en-GB" smtClean="0">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996ACEF-4059-4A7E-8ED5-7A0BFDAB188D}" type="slidenum">
              <a:rPr lang="en-GB" altLang="en-US" smtClean="0"/>
              <a:pPr fontAlgn="base">
                <a:spcBef>
                  <a:spcPct val="0"/>
                </a:spcBef>
                <a:spcAft>
                  <a:spcPct val="0"/>
                </a:spcAft>
                <a:defRPr/>
              </a:pPr>
              <a:t>‹#›</a:t>
            </a:fld>
            <a:endParaRPr lang="en-GB" altLang="en-US"/>
          </a:p>
        </p:txBody>
      </p:sp>
    </p:spTree>
    <p:extLst>
      <p:ext uri="{BB962C8B-B14F-4D97-AF65-F5344CB8AC3E}">
        <p14:creationId xmlns:p14="http://schemas.microsoft.com/office/powerpoint/2010/main" val="27335795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png"/><Relationship Id="rId11" Type="http://schemas.microsoft.com/office/2007/relationships/hdphoto" Target="../media/hdphoto4.wdp"/><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3.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454D6B-AE3D-422D-8DD1-D3214CF6C7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2995173"/>
            <a:ext cx="12192001" cy="4085611"/>
          </a:xfrm>
          <a:prstGeom prst="rect">
            <a:avLst/>
          </a:prstGeom>
        </p:spPr>
      </p:pic>
      <p:pic>
        <p:nvPicPr>
          <p:cNvPr id="10243"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a:ln>
                  <a:noFill/>
                </a:ln>
                <a:solidFill>
                  <a:prstClr val="white"/>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5"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2">
            <a:extLst>
              <a:ext uri="{FF2B5EF4-FFF2-40B4-BE49-F238E27FC236}">
                <a16:creationId xmlns:a16="http://schemas.microsoft.com/office/drawing/2014/main" id="{9B1671DF-4400-499C-9378-6778C74DDDCA}"/>
              </a:ext>
            </a:extLst>
          </p:cNvPr>
          <p:cNvSpPr>
            <a:spLocks noChangeArrowheads="1"/>
          </p:cNvSpPr>
          <p:nvPr/>
        </p:nvSpPr>
        <p:spPr bwMode="auto">
          <a:xfrm>
            <a:off x="689329" y="1481675"/>
            <a:ext cx="108133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rgbClr val="3CBFBF"/>
                </a:solidFill>
                <a:effectLst/>
                <a:uLnTx/>
                <a:uFillTx/>
                <a:latin typeface="Verdana" panose="020B0604030504040204" pitchFamily="34" charset="0"/>
                <a:ea typeface="+mn-ea"/>
                <a:cs typeface="+mn-cs"/>
              </a:rPr>
              <a:t>Session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rgbClr val="3CBFBF"/>
                </a:solidFill>
                <a:effectLst/>
                <a:uLnTx/>
                <a:uFillTx/>
                <a:latin typeface="Verdana" panose="020B0604030504040204" pitchFamily="34" charset="0"/>
                <a:ea typeface="+mn-ea"/>
                <a:cs typeface="+mn-cs"/>
              </a:rPr>
              <a:t>MY WELLBEING</a:t>
            </a:r>
            <a:endParaRPr kumimoji="0" lang="en-GB" altLang="en-US" sz="3200" b="1" i="0" u="none" strike="noStrike" kern="1200" cap="none" spc="0" normalizeH="0" baseline="0" noProof="0" dirty="0">
              <a:ln>
                <a:noFill/>
              </a:ln>
              <a:solidFill>
                <a:srgbClr val="3CBFBF"/>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679646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1183014B-5A65-446E-B747-FCFD0BFC7369}"/>
              </a:ext>
            </a:extLst>
          </p:cNvPr>
          <p:cNvSpPr txBox="1"/>
          <p:nvPr/>
        </p:nvSpPr>
        <p:spPr>
          <a:xfrm>
            <a:off x="1900105" y="1574858"/>
            <a:ext cx="9794240" cy="769441"/>
          </a:xfrm>
          <a:prstGeom prst="rect">
            <a:avLst/>
          </a:prstGeom>
          <a:noFill/>
        </p:spPr>
        <p:txBody>
          <a:bodyPr wrap="square" rtlCol="0">
            <a:spAutoFit/>
          </a:bodyPr>
          <a:lstStyle/>
          <a:p>
            <a:r>
              <a:rPr lang="en-GB" sz="4400" b="1" dirty="0">
                <a:solidFill>
                  <a:srgbClr val="3CBFBF"/>
                </a:solidFill>
                <a:latin typeface="Verdana" panose="020B0604030504040204" pitchFamily="34" charset="0"/>
                <a:ea typeface="Verdana" panose="020B0604030504040204" pitchFamily="34" charset="0"/>
              </a:rPr>
              <a:t>Helpful vs Unhelpful Coping</a:t>
            </a:r>
          </a:p>
        </p:txBody>
      </p:sp>
      <p:sp>
        <p:nvSpPr>
          <p:cNvPr id="6" name="TextBox 5">
            <a:extLst>
              <a:ext uri="{FF2B5EF4-FFF2-40B4-BE49-F238E27FC236}">
                <a16:creationId xmlns:a16="http://schemas.microsoft.com/office/drawing/2014/main" id="{624EA207-6F92-41E1-AD90-332DE09ECDB8}"/>
              </a:ext>
            </a:extLst>
          </p:cNvPr>
          <p:cNvSpPr txBox="1"/>
          <p:nvPr/>
        </p:nvSpPr>
        <p:spPr>
          <a:xfrm>
            <a:off x="835897" y="2905414"/>
            <a:ext cx="9794240" cy="2677656"/>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Verdana" panose="020B0604030504040204" pitchFamily="34" charset="0"/>
                <a:ea typeface="Verdana" panose="020B0604030504040204" pitchFamily="34" charset="0"/>
              </a:rPr>
              <a:t>Unhelpful coping strategies often are not effective in the long term and can have a negative impact on our wellbeing, even if they seem like they are helping at the time.</a:t>
            </a:r>
          </a:p>
          <a:p>
            <a:endParaRPr lang="en-GB" sz="2400" dirty="0">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en-GB" sz="2400" dirty="0">
                <a:latin typeface="Verdana" panose="020B0604030504040204" pitchFamily="34" charset="0"/>
                <a:ea typeface="Verdana" panose="020B0604030504040204" pitchFamily="34" charset="0"/>
              </a:rPr>
              <a:t>Sometimes healthy coping strategies can become unhealthy if we do them too much. </a:t>
            </a:r>
          </a:p>
        </p:txBody>
      </p:sp>
    </p:spTree>
    <p:extLst>
      <p:ext uri="{BB962C8B-B14F-4D97-AF65-F5344CB8AC3E}">
        <p14:creationId xmlns:p14="http://schemas.microsoft.com/office/powerpoint/2010/main" val="19953088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8C7A02D-4283-45B6-9DF5-95F32E2B564A}"/>
              </a:ext>
            </a:extLst>
          </p:cNvPr>
          <p:cNvSpPr txBox="1"/>
          <p:nvPr/>
        </p:nvSpPr>
        <p:spPr>
          <a:xfrm>
            <a:off x="2971348" y="1774225"/>
            <a:ext cx="6249301" cy="1754326"/>
          </a:xfrm>
          <a:prstGeom prst="rect">
            <a:avLst/>
          </a:prstGeom>
          <a:noFill/>
        </p:spPr>
        <p:txBody>
          <a:bodyPr wrap="square" rtlCol="0">
            <a:spAutoFit/>
          </a:bodyPr>
          <a:lstStyle/>
          <a:p>
            <a:pPr algn="ctr"/>
            <a:r>
              <a:rPr lang="en-GB" sz="5400" b="1" dirty="0">
                <a:solidFill>
                  <a:srgbClr val="3CBFBF"/>
                </a:solidFill>
                <a:latin typeface="Verdana" panose="020B0604030504040204" pitchFamily="34" charset="0"/>
                <a:ea typeface="Verdana" panose="020B0604030504040204" pitchFamily="34" charset="0"/>
              </a:rPr>
              <a:t>ACTIVITY: Discuss in pairs </a:t>
            </a:r>
            <a:endParaRPr lang="en-GB" sz="5400" dirty="0">
              <a:solidFill>
                <a:srgbClr val="3CBFBF"/>
              </a:solidFill>
            </a:endParaRPr>
          </a:p>
        </p:txBody>
      </p:sp>
      <p:sp>
        <p:nvSpPr>
          <p:cNvPr id="3" name="TextBox 2">
            <a:extLst>
              <a:ext uri="{FF2B5EF4-FFF2-40B4-BE49-F238E27FC236}">
                <a16:creationId xmlns:a16="http://schemas.microsoft.com/office/drawing/2014/main" id="{C94CF639-2809-453E-8B51-963460047A1D}"/>
              </a:ext>
            </a:extLst>
          </p:cNvPr>
          <p:cNvSpPr txBox="1"/>
          <p:nvPr/>
        </p:nvSpPr>
        <p:spPr>
          <a:xfrm>
            <a:off x="618065" y="4263348"/>
            <a:ext cx="10955868" cy="1077218"/>
          </a:xfrm>
          <a:prstGeom prst="rect">
            <a:avLst/>
          </a:prstGeom>
          <a:noFill/>
        </p:spPr>
        <p:txBody>
          <a:bodyPr wrap="square" rtlCol="0">
            <a:spAutoFit/>
          </a:bodyPr>
          <a:lstStyle/>
          <a:p>
            <a:pPr algn="ctr"/>
            <a:r>
              <a:rPr lang="en-GB" sz="3200" b="1" dirty="0">
                <a:latin typeface="Verdana" panose="020B0604030504040204" pitchFamily="34" charset="0"/>
                <a:ea typeface="Verdana" panose="020B0604030504040204" pitchFamily="34" charset="0"/>
              </a:rPr>
              <a:t>Can you think of an example of a helpful and unhelpful coping strategy?</a:t>
            </a:r>
            <a:r>
              <a:rPr lang="en-GB" sz="3200" dirty="0"/>
              <a:t> </a:t>
            </a:r>
          </a:p>
        </p:txBody>
      </p:sp>
    </p:spTree>
    <p:extLst>
      <p:ext uri="{BB962C8B-B14F-4D97-AF65-F5344CB8AC3E}">
        <p14:creationId xmlns:p14="http://schemas.microsoft.com/office/powerpoint/2010/main" val="4644442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8C7A02D-4283-45B6-9DF5-95F32E2B564A}"/>
              </a:ext>
            </a:extLst>
          </p:cNvPr>
          <p:cNvSpPr txBox="1"/>
          <p:nvPr/>
        </p:nvSpPr>
        <p:spPr>
          <a:xfrm>
            <a:off x="3262295" y="1980268"/>
            <a:ext cx="5667410" cy="1754326"/>
          </a:xfrm>
          <a:prstGeom prst="rect">
            <a:avLst/>
          </a:prstGeom>
          <a:noFill/>
        </p:spPr>
        <p:txBody>
          <a:bodyPr wrap="square" rtlCol="0">
            <a:spAutoFit/>
          </a:bodyPr>
          <a:lstStyle/>
          <a:p>
            <a:pPr algn="ctr"/>
            <a:r>
              <a:rPr lang="en-GB" sz="5400" b="1" dirty="0">
                <a:solidFill>
                  <a:srgbClr val="3BB2B3"/>
                </a:solidFill>
                <a:latin typeface="Verdana" panose="020B0604030504040204" pitchFamily="34" charset="0"/>
                <a:ea typeface="Verdana" panose="020B0604030504040204" pitchFamily="34" charset="0"/>
              </a:rPr>
              <a:t>ACTIVITY: Coping Skills</a:t>
            </a:r>
            <a:endParaRPr lang="en-GB" sz="5400" dirty="0">
              <a:solidFill>
                <a:srgbClr val="3BB2B3"/>
              </a:solidFill>
            </a:endParaRPr>
          </a:p>
        </p:txBody>
      </p:sp>
      <p:sp>
        <p:nvSpPr>
          <p:cNvPr id="3" name="TextBox 2">
            <a:extLst>
              <a:ext uri="{FF2B5EF4-FFF2-40B4-BE49-F238E27FC236}">
                <a16:creationId xmlns:a16="http://schemas.microsoft.com/office/drawing/2014/main" id="{C94CF639-2809-453E-8B51-963460047A1D}"/>
              </a:ext>
            </a:extLst>
          </p:cNvPr>
          <p:cNvSpPr txBox="1"/>
          <p:nvPr/>
        </p:nvSpPr>
        <p:spPr>
          <a:xfrm>
            <a:off x="618066" y="4081909"/>
            <a:ext cx="10955868" cy="1077218"/>
          </a:xfrm>
          <a:prstGeom prst="rect">
            <a:avLst/>
          </a:prstGeom>
          <a:noFill/>
        </p:spPr>
        <p:txBody>
          <a:bodyPr wrap="square" rtlCol="0">
            <a:spAutoFit/>
          </a:bodyPr>
          <a:lstStyle/>
          <a:p>
            <a:pPr algn="ctr"/>
            <a:r>
              <a:rPr lang="en-GB" sz="3200" b="1" dirty="0">
                <a:solidFill>
                  <a:srgbClr val="33383E"/>
                </a:solidFill>
                <a:latin typeface="Verdana" panose="020B0604030504040204" pitchFamily="34" charset="0"/>
                <a:ea typeface="Verdana" panose="020B0604030504040204" pitchFamily="34" charset="0"/>
              </a:rPr>
              <a:t>What works for you? Make a playlist, exercise routine or journal template. </a:t>
            </a:r>
            <a:endParaRPr lang="en-GB" sz="3200" dirty="0">
              <a:solidFill>
                <a:srgbClr val="33383E"/>
              </a:solidFill>
            </a:endParaRPr>
          </a:p>
        </p:txBody>
      </p:sp>
    </p:spTree>
    <p:extLst>
      <p:ext uri="{BB962C8B-B14F-4D97-AF65-F5344CB8AC3E}">
        <p14:creationId xmlns:p14="http://schemas.microsoft.com/office/powerpoint/2010/main" val="15085303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solidFill>
                  <a:srgbClr val="33383E"/>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solidFill>
                <a:srgbClr val="33383E"/>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7D5642F-7C2D-4AE5-BA20-0F3BF69B5E5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62128" y="3301801"/>
            <a:ext cx="10012363" cy="2590801"/>
          </a:xfrm>
          <a:prstGeom prst="rect">
            <a:avLst/>
          </a:prstGeom>
        </p:spPr>
      </p:pic>
      <p:sp>
        <p:nvSpPr>
          <p:cNvPr id="9" name="Rectangle 2">
            <a:extLst>
              <a:ext uri="{FF2B5EF4-FFF2-40B4-BE49-F238E27FC236}">
                <a16:creationId xmlns:a16="http://schemas.microsoft.com/office/drawing/2014/main" id="{DD769C5E-EE48-4867-A0F2-222D0DDFACC0}"/>
              </a:ext>
            </a:extLst>
          </p:cNvPr>
          <p:cNvSpPr>
            <a:spLocks noChangeArrowheads="1"/>
          </p:cNvSpPr>
          <p:nvPr/>
        </p:nvSpPr>
        <p:spPr bwMode="auto">
          <a:xfrm>
            <a:off x="1117600" y="2288044"/>
            <a:ext cx="1076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i="0" u="none" strike="noStrike" kern="1200" cap="none" spc="0" normalizeH="0" baseline="0" noProof="0" dirty="0">
                <a:ln>
                  <a:noFill/>
                </a:ln>
                <a:solidFill>
                  <a:srgbClr val="33383E"/>
                </a:solidFill>
                <a:effectLst/>
                <a:uLnTx/>
                <a:uFillTx/>
                <a:latin typeface="Verdana" panose="020B0604030504040204" pitchFamily="34" charset="0"/>
                <a:ea typeface="+mn-ea"/>
                <a:cs typeface="+mn-cs"/>
              </a:rPr>
              <a:t>There are lots of way</a:t>
            </a:r>
            <a:r>
              <a:rPr lang="en-GB" altLang="en-US" sz="2400" dirty="0">
                <a:solidFill>
                  <a:srgbClr val="33383E"/>
                </a:solidFill>
                <a:latin typeface="Verdana" panose="020B0604030504040204" pitchFamily="34" charset="0"/>
              </a:rPr>
              <a:t>s to express our emotions. We might express them differently at different times.</a:t>
            </a:r>
            <a:endParaRPr kumimoji="0" lang="en-GB" altLang="en-US" sz="2400" i="0" u="none" strike="noStrike" kern="1200" cap="none" spc="0" normalizeH="0" baseline="0" noProof="0" dirty="0">
              <a:ln>
                <a:noFill/>
              </a:ln>
              <a:solidFill>
                <a:srgbClr val="33383E"/>
              </a:solidFill>
              <a:effectLst/>
              <a:uLnTx/>
              <a:uFillTx/>
              <a:latin typeface="Verdana" panose="020B0604030504040204" pitchFamily="34" charset="0"/>
              <a:ea typeface="+mn-ea"/>
              <a:cs typeface="+mn-cs"/>
            </a:endParaRPr>
          </a:p>
        </p:txBody>
      </p:sp>
      <p:sp>
        <p:nvSpPr>
          <p:cNvPr id="10" name="Rectangle 2">
            <a:extLst>
              <a:ext uri="{FF2B5EF4-FFF2-40B4-BE49-F238E27FC236}">
                <a16:creationId xmlns:a16="http://schemas.microsoft.com/office/drawing/2014/main" id="{4B6D7688-2A84-4964-8553-5EB54DA927FC}"/>
              </a:ext>
            </a:extLst>
          </p:cNvPr>
          <p:cNvSpPr>
            <a:spLocks noChangeArrowheads="1"/>
          </p:cNvSpPr>
          <p:nvPr/>
        </p:nvSpPr>
        <p:spPr bwMode="auto">
          <a:xfrm>
            <a:off x="1274824" y="1478995"/>
            <a:ext cx="97869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4000" b="1" i="1" dirty="0">
                <a:solidFill>
                  <a:srgbClr val="83BE95"/>
                </a:solidFill>
                <a:latin typeface="Verdana" panose="020B0604030504040204" pitchFamily="34" charset="0"/>
              </a:rPr>
              <a:t>Expressing Emotions</a:t>
            </a:r>
            <a:endParaRPr kumimoji="0" lang="en-GB" altLang="en-US" sz="4000" b="1" i="1" u="none" strike="noStrike" kern="1200" cap="none" spc="0" normalizeH="0" baseline="0" noProof="0" dirty="0">
              <a:ln>
                <a:noFill/>
              </a:ln>
              <a:solidFill>
                <a:srgbClr val="83BE95"/>
              </a:solidFill>
              <a:effectLst/>
              <a:uLnTx/>
              <a:uFillTx/>
              <a:latin typeface="Verdana" panose="020B0604030504040204" pitchFamily="34" charset="0"/>
            </a:endParaRPr>
          </a:p>
        </p:txBody>
      </p:sp>
    </p:spTree>
    <p:extLst>
      <p:ext uri="{BB962C8B-B14F-4D97-AF65-F5344CB8AC3E}">
        <p14:creationId xmlns:p14="http://schemas.microsoft.com/office/powerpoint/2010/main" val="17376957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solidFill>
                  <a:srgbClr val="33383E"/>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solidFill>
                <a:srgbClr val="33383E"/>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49DFCAD-A8D3-406B-82F5-9FDA52B97D99}"/>
              </a:ext>
            </a:extLst>
          </p:cNvPr>
          <p:cNvSpPr txBox="1"/>
          <p:nvPr/>
        </p:nvSpPr>
        <p:spPr>
          <a:xfrm>
            <a:off x="582425" y="2552868"/>
            <a:ext cx="9464357"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33383E"/>
                </a:solidFill>
                <a:latin typeface="Verdana" panose="020B0604030504040204" pitchFamily="34" charset="0"/>
                <a:ea typeface="Verdana" panose="020B0604030504040204" pitchFamily="34" charset="0"/>
              </a:rPr>
              <a:t>Sometimes it’s not possible to change how we feel and we might need time to process our emotions.</a:t>
            </a:r>
          </a:p>
          <a:p>
            <a:endParaRPr lang="en-GB" sz="2800" dirty="0">
              <a:solidFill>
                <a:srgbClr val="33383E"/>
              </a:solidFill>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en-GB" sz="2800" dirty="0">
                <a:solidFill>
                  <a:srgbClr val="33383E"/>
                </a:solidFill>
                <a:latin typeface="Verdana" panose="020B0604030504040204" pitchFamily="34" charset="0"/>
                <a:ea typeface="Verdana" panose="020B0604030504040204" pitchFamily="34" charset="0"/>
              </a:rPr>
              <a:t>Sitting with an emotion means letting yourself feel the emotion fully and accepting it</a:t>
            </a:r>
            <a:r>
              <a:rPr lang="en-GB" sz="2800" dirty="0">
                <a:solidFill>
                  <a:srgbClr val="33383E"/>
                </a:solidFill>
              </a:rPr>
              <a:t>. </a:t>
            </a:r>
            <a:endParaRPr lang="en-GB" sz="2800" dirty="0">
              <a:solidFill>
                <a:srgbClr val="33383E"/>
              </a:solidFill>
              <a:latin typeface="Verdana" panose="020B0604030504040204" pitchFamily="34" charset="0"/>
              <a:ea typeface="Verdana" panose="020B0604030504040204" pitchFamily="34" charset="0"/>
            </a:endParaRPr>
          </a:p>
        </p:txBody>
      </p:sp>
      <p:sp>
        <p:nvSpPr>
          <p:cNvPr id="9" name="Rectangle 2">
            <a:extLst>
              <a:ext uri="{FF2B5EF4-FFF2-40B4-BE49-F238E27FC236}">
                <a16:creationId xmlns:a16="http://schemas.microsoft.com/office/drawing/2014/main" id="{E8332AE6-16A6-448E-838B-EAB3B61EDFF6}"/>
              </a:ext>
            </a:extLst>
          </p:cNvPr>
          <p:cNvSpPr>
            <a:spLocks noChangeArrowheads="1"/>
          </p:cNvSpPr>
          <p:nvPr/>
        </p:nvSpPr>
        <p:spPr bwMode="auto">
          <a:xfrm>
            <a:off x="1320216" y="1551201"/>
            <a:ext cx="97869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4000" b="1" i="1" dirty="0">
                <a:solidFill>
                  <a:srgbClr val="83BE95"/>
                </a:solidFill>
                <a:latin typeface="Verdana" panose="020B0604030504040204" pitchFamily="34" charset="0"/>
              </a:rPr>
              <a:t>Sitting with Emotions</a:t>
            </a:r>
            <a:endParaRPr kumimoji="0" lang="en-GB" altLang="en-US" sz="4000" b="1" i="1" u="none" strike="noStrike" kern="1200" cap="none" spc="0" normalizeH="0" baseline="0" noProof="0" dirty="0">
              <a:ln>
                <a:noFill/>
              </a:ln>
              <a:solidFill>
                <a:srgbClr val="83BE95"/>
              </a:solidFill>
              <a:effectLst/>
              <a:uLnTx/>
              <a:uFillTx/>
              <a:latin typeface="Verdana" panose="020B0604030504040204" pitchFamily="34" charset="0"/>
            </a:endParaRPr>
          </a:p>
        </p:txBody>
      </p:sp>
    </p:spTree>
    <p:extLst>
      <p:ext uri="{BB962C8B-B14F-4D97-AF65-F5344CB8AC3E}">
        <p14:creationId xmlns:p14="http://schemas.microsoft.com/office/powerpoint/2010/main" val="6150286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solidFill>
                  <a:srgbClr val="33383E"/>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solidFill>
                <a:srgbClr val="33383E"/>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8C7A02D-4283-45B6-9DF5-95F32E2B564A}"/>
              </a:ext>
            </a:extLst>
          </p:cNvPr>
          <p:cNvSpPr txBox="1"/>
          <p:nvPr/>
        </p:nvSpPr>
        <p:spPr>
          <a:xfrm>
            <a:off x="1524933" y="1864017"/>
            <a:ext cx="9142132" cy="923330"/>
          </a:xfrm>
          <a:prstGeom prst="rect">
            <a:avLst/>
          </a:prstGeom>
          <a:noFill/>
        </p:spPr>
        <p:txBody>
          <a:bodyPr wrap="square" rtlCol="0">
            <a:spAutoFit/>
          </a:bodyPr>
          <a:lstStyle/>
          <a:p>
            <a:pPr algn="ctr"/>
            <a:r>
              <a:rPr lang="en-GB" sz="5400" b="1" dirty="0">
                <a:solidFill>
                  <a:srgbClr val="3BB2B3"/>
                </a:solidFill>
                <a:latin typeface="Verdana" panose="020B0604030504040204" pitchFamily="34" charset="0"/>
                <a:ea typeface="Verdana" panose="020B0604030504040204" pitchFamily="34" charset="0"/>
              </a:rPr>
              <a:t>ACTIVITY: Discussion</a:t>
            </a:r>
            <a:endParaRPr lang="en-GB" sz="5400" dirty="0">
              <a:solidFill>
                <a:srgbClr val="3BB2B3"/>
              </a:solidFill>
            </a:endParaRPr>
          </a:p>
        </p:txBody>
      </p:sp>
      <p:sp>
        <p:nvSpPr>
          <p:cNvPr id="7" name="TextBox 6">
            <a:extLst>
              <a:ext uri="{FF2B5EF4-FFF2-40B4-BE49-F238E27FC236}">
                <a16:creationId xmlns:a16="http://schemas.microsoft.com/office/drawing/2014/main" id="{24648DA1-CC20-4A80-BD5F-11BBE74C43A0}"/>
              </a:ext>
            </a:extLst>
          </p:cNvPr>
          <p:cNvSpPr txBox="1"/>
          <p:nvPr/>
        </p:nvSpPr>
        <p:spPr>
          <a:xfrm>
            <a:off x="1363821" y="3257540"/>
            <a:ext cx="9464357" cy="1815882"/>
          </a:xfrm>
          <a:prstGeom prst="rect">
            <a:avLst/>
          </a:prstGeom>
          <a:noFill/>
        </p:spPr>
        <p:txBody>
          <a:bodyPr wrap="square" rtlCol="0">
            <a:spAutoFit/>
          </a:bodyPr>
          <a:lstStyle/>
          <a:p>
            <a:pPr marL="457200" indent="-457200" algn="ctr">
              <a:buFont typeface="Wingdings" panose="05000000000000000000" pitchFamily="2" charset="2"/>
              <a:buChar char="Ø"/>
            </a:pPr>
            <a:r>
              <a:rPr lang="en-GB" sz="2800" b="1" dirty="0">
                <a:solidFill>
                  <a:srgbClr val="33383E"/>
                </a:solidFill>
                <a:latin typeface="Verdana" panose="020B0604030504040204" pitchFamily="34" charset="0"/>
                <a:ea typeface="Verdana" panose="020B0604030504040204" pitchFamily="34" charset="0"/>
              </a:rPr>
              <a:t>When might you need to sit with an emotion? (give an example)</a:t>
            </a:r>
          </a:p>
          <a:p>
            <a:pPr algn="ctr"/>
            <a:r>
              <a:rPr lang="en-GB" sz="2800" b="1" dirty="0">
                <a:solidFill>
                  <a:srgbClr val="33383E"/>
                </a:solidFill>
                <a:latin typeface="Verdana" panose="020B0604030504040204" pitchFamily="34" charset="0"/>
                <a:ea typeface="Verdana" panose="020B0604030504040204" pitchFamily="34" charset="0"/>
              </a:rPr>
              <a:t> </a:t>
            </a:r>
          </a:p>
          <a:p>
            <a:pPr marL="457200" indent="-457200" algn="ctr">
              <a:buFont typeface="Wingdings" panose="05000000000000000000" pitchFamily="2" charset="2"/>
              <a:buChar char="Ø"/>
            </a:pPr>
            <a:r>
              <a:rPr lang="en-GB" sz="2800" b="1" dirty="0">
                <a:solidFill>
                  <a:srgbClr val="33383E"/>
                </a:solidFill>
                <a:latin typeface="Verdana" panose="020B0604030504040204" pitchFamily="34" charset="0"/>
                <a:ea typeface="Verdana" panose="020B0604030504040204" pitchFamily="34" charset="0"/>
              </a:rPr>
              <a:t>Why is it important to sit with emotions?</a:t>
            </a:r>
          </a:p>
        </p:txBody>
      </p:sp>
    </p:spTree>
    <p:extLst>
      <p:ext uri="{BB962C8B-B14F-4D97-AF65-F5344CB8AC3E}">
        <p14:creationId xmlns:p14="http://schemas.microsoft.com/office/powerpoint/2010/main" val="10175383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8C7A02D-4283-45B6-9DF5-95F32E2B564A}"/>
              </a:ext>
            </a:extLst>
          </p:cNvPr>
          <p:cNvSpPr txBox="1"/>
          <p:nvPr/>
        </p:nvSpPr>
        <p:spPr>
          <a:xfrm>
            <a:off x="8111067" y="2834278"/>
            <a:ext cx="4080933" cy="2800767"/>
          </a:xfrm>
          <a:prstGeom prst="rect">
            <a:avLst/>
          </a:prstGeom>
          <a:noFill/>
        </p:spPr>
        <p:txBody>
          <a:bodyPr wrap="square" rtlCol="0">
            <a:spAutoFit/>
          </a:bodyPr>
          <a:lstStyle/>
          <a:p>
            <a:pPr algn="ctr"/>
            <a:r>
              <a:rPr lang="en-GB" sz="4400" b="1" dirty="0">
                <a:solidFill>
                  <a:srgbClr val="3BB2B3"/>
                </a:solidFill>
                <a:latin typeface="Verdana" panose="020B0604030504040204" pitchFamily="34" charset="0"/>
                <a:ea typeface="Verdana" panose="020B0604030504040204" pitchFamily="34" charset="0"/>
              </a:rPr>
              <a:t>How to sit with emotions</a:t>
            </a:r>
          </a:p>
          <a:p>
            <a:endParaRPr lang="en-GB" sz="4400" b="1" dirty="0">
              <a:solidFill>
                <a:schemeClr val="bg1"/>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47B1808A-19E8-474B-9C1D-5BA24B44A5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6851" y="1784827"/>
            <a:ext cx="8132345" cy="4555068"/>
          </a:xfrm>
          <a:prstGeom prst="rect">
            <a:avLst/>
          </a:prstGeom>
        </p:spPr>
      </p:pic>
    </p:spTree>
    <p:extLst>
      <p:ext uri="{BB962C8B-B14F-4D97-AF65-F5344CB8AC3E}">
        <p14:creationId xmlns:p14="http://schemas.microsoft.com/office/powerpoint/2010/main" val="26707772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49DFCAD-A8D3-406B-82F5-9FDA52B97D99}"/>
              </a:ext>
            </a:extLst>
          </p:cNvPr>
          <p:cNvSpPr txBox="1"/>
          <p:nvPr/>
        </p:nvSpPr>
        <p:spPr>
          <a:xfrm>
            <a:off x="1363821" y="3429000"/>
            <a:ext cx="9464357" cy="954107"/>
          </a:xfrm>
          <a:prstGeom prst="rect">
            <a:avLst/>
          </a:prstGeom>
          <a:noFill/>
        </p:spPr>
        <p:txBody>
          <a:bodyPr wrap="square" rtlCol="0">
            <a:spAutoFit/>
          </a:bodyPr>
          <a:lstStyle/>
          <a:p>
            <a:pPr algn="ctr"/>
            <a:r>
              <a:rPr lang="en-GB" sz="2800" dirty="0">
                <a:latin typeface="Verdana" panose="020B0604030504040204" pitchFamily="34" charset="0"/>
                <a:ea typeface="Verdana" panose="020B0604030504040204" pitchFamily="34" charset="0"/>
              </a:rPr>
              <a:t>Sometimes it is the way we are thinking about a problem that is causing us emotional distress </a:t>
            </a:r>
          </a:p>
        </p:txBody>
      </p:sp>
      <p:sp>
        <p:nvSpPr>
          <p:cNvPr id="9" name="Rectangle 2">
            <a:extLst>
              <a:ext uri="{FF2B5EF4-FFF2-40B4-BE49-F238E27FC236}">
                <a16:creationId xmlns:a16="http://schemas.microsoft.com/office/drawing/2014/main" id="{E8332AE6-16A6-448E-838B-EAB3B61EDFF6}"/>
              </a:ext>
            </a:extLst>
          </p:cNvPr>
          <p:cNvSpPr>
            <a:spLocks noChangeArrowheads="1"/>
          </p:cNvSpPr>
          <p:nvPr/>
        </p:nvSpPr>
        <p:spPr bwMode="auto">
          <a:xfrm>
            <a:off x="1202514" y="1786086"/>
            <a:ext cx="97869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000" b="1" u="none" strike="noStrike" kern="1200" cap="none" spc="0" normalizeH="0" baseline="0" noProof="0" dirty="0">
                <a:ln>
                  <a:noFill/>
                </a:ln>
                <a:solidFill>
                  <a:srgbClr val="3BB2B3"/>
                </a:solidFill>
                <a:effectLst/>
                <a:uLnTx/>
                <a:uFillTx/>
                <a:latin typeface="Verdana" panose="020B0604030504040204" pitchFamily="34" charset="0"/>
              </a:rPr>
              <a:t>2.</a:t>
            </a:r>
            <a:r>
              <a:rPr lang="en-GB" altLang="en-US" sz="4000" b="1" dirty="0">
                <a:solidFill>
                  <a:srgbClr val="3BB2B3"/>
                </a:solidFill>
                <a:latin typeface="Verdana" panose="020B0604030504040204" pitchFamily="34" charset="0"/>
              </a:rPr>
              <a:t> THOUGHT APPROACH</a:t>
            </a:r>
            <a:endParaRPr kumimoji="0" lang="en-GB" altLang="en-US" sz="4000" b="1" u="none" strike="noStrike" kern="1200" cap="none" spc="0" normalizeH="0" baseline="0" noProof="0" dirty="0">
              <a:ln>
                <a:noFill/>
              </a:ln>
              <a:solidFill>
                <a:srgbClr val="3BB2B3"/>
              </a:solidFill>
              <a:effectLst/>
              <a:uLnTx/>
              <a:uFillTx/>
              <a:latin typeface="Verdana" panose="020B0604030504040204" pitchFamily="34" charset="0"/>
            </a:endParaRPr>
          </a:p>
        </p:txBody>
      </p:sp>
    </p:spTree>
    <p:extLst>
      <p:ext uri="{BB962C8B-B14F-4D97-AF65-F5344CB8AC3E}">
        <p14:creationId xmlns:p14="http://schemas.microsoft.com/office/powerpoint/2010/main" val="42616768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3CB6590-6226-4490-809B-991F17A4D907}"/>
              </a:ext>
            </a:extLst>
          </p:cNvPr>
          <p:cNvSpPr txBox="1"/>
          <p:nvPr/>
        </p:nvSpPr>
        <p:spPr>
          <a:xfrm>
            <a:off x="2162026" y="1556932"/>
            <a:ext cx="9143736" cy="1446550"/>
          </a:xfrm>
          <a:prstGeom prst="rect">
            <a:avLst/>
          </a:prstGeom>
          <a:noFill/>
        </p:spPr>
        <p:txBody>
          <a:bodyPr wrap="square" rtlCol="0">
            <a:spAutoFit/>
          </a:bodyPr>
          <a:lstStyle/>
          <a:p>
            <a:r>
              <a:rPr lang="en-GB" sz="4400" b="1" dirty="0">
                <a:solidFill>
                  <a:srgbClr val="3CBFBF"/>
                </a:solidFill>
                <a:latin typeface="Verdana" panose="020B0604030504040204" pitchFamily="34" charset="0"/>
                <a:ea typeface="Verdana" panose="020B0604030504040204" pitchFamily="34" charset="0"/>
              </a:rPr>
              <a:t>Unhelpful Thinking Patters:</a:t>
            </a:r>
            <a:endParaRPr lang="en-GB" sz="4400" dirty="0">
              <a:solidFill>
                <a:srgbClr val="3CBFBF"/>
              </a:solidFill>
            </a:endParaRPr>
          </a:p>
          <a:p>
            <a:endParaRPr lang="en-GB" sz="4400" b="1" dirty="0">
              <a:solidFill>
                <a:schemeClr val="bg1"/>
              </a:solidFill>
              <a:latin typeface="Verdana" panose="020B0604030504040204" pitchFamily="34" charset="0"/>
              <a:ea typeface="Verdana" panose="020B0604030504040204" pitchFamily="34" charset="0"/>
            </a:endParaRPr>
          </a:p>
        </p:txBody>
      </p:sp>
      <p:grpSp>
        <p:nvGrpSpPr>
          <p:cNvPr id="5" name="Group 4">
            <a:extLst>
              <a:ext uri="{FF2B5EF4-FFF2-40B4-BE49-F238E27FC236}">
                <a16:creationId xmlns:a16="http://schemas.microsoft.com/office/drawing/2014/main" id="{2EC7732A-966B-454A-AAE3-804F8B5BCA09}"/>
              </a:ext>
            </a:extLst>
          </p:cNvPr>
          <p:cNvGrpSpPr/>
          <p:nvPr/>
        </p:nvGrpSpPr>
        <p:grpSpPr>
          <a:xfrm>
            <a:off x="2916848" y="2631309"/>
            <a:ext cx="7089680" cy="3098067"/>
            <a:chOff x="3151600" y="3124200"/>
            <a:chExt cx="7089680" cy="3098067"/>
          </a:xfrm>
        </p:grpSpPr>
        <p:pic>
          <p:nvPicPr>
            <p:cNvPr id="11" name="Picture 10">
              <a:extLst>
                <a:ext uri="{FF2B5EF4-FFF2-40B4-BE49-F238E27FC236}">
                  <a16:creationId xmlns:a16="http://schemas.microsoft.com/office/drawing/2014/main" id="{E487182F-AE6C-49D4-8AE2-D55472274D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00615" y="4642310"/>
              <a:ext cx="2340665" cy="1506215"/>
            </a:xfrm>
            <a:prstGeom prst="rect">
              <a:avLst/>
            </a:prstGeom>
          </p:spPr>
        </p:pic>
        <p:grpSp>
          <p:nvGrpSpPr>
            <p:cNvPr id="4" name="Group 3">
              <a:extLst>
                <a:ext uri="{FF2B5EF4-FFF2-40B4-BE49-F238E27FC236}">
                  <a16:creationId xmlns:a16="http://schemas.microsoft.com/office/drawing/2014/main" id="{9B6A2879-D152-4AC7-BD2C-C8EBC5C1410D}"/>
                </a:ext>
              </a:extLst>
            </p:cNvPr>
            <p:cNvGrpSpPr/>
            <p:nvPr/>
          </p:nvGrpSpPr>
          <p:grpSpPr>
            <a:xfrm>
              <a:off x="3151600" y="3124200"/>
              <a:ext cx="7089680" cy="3098067"/>
              <a:chOff x="3151600" y="3745065"/>
              <a:chExt cx="6357666" cy="2477202"/>
            </a:xfrm>
          </p:grpSpPr>
          <p:pic>
            <p:nvPicPr>
              <p:cNvPr id="3" name="Picture 2">
                <a:extLst>
                  <a:ext uri="{FF2B5EF4-FFF2-40B4-BE49-F238E27FC236}">
                    <a16:creationId xmlns:a16="http://schemas.microsoft.com/office/drawing/2014/main" id="{BE4EC2B7-FCA1-462F-A0EA-DDEB757E536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21620" y="3745065"/>
                <a:ext cx="2087646" cy="1189170"/>
              </a:xfrm>
              <a:prstGeom prst="rect">
                <a:avLst/>
              </a:prstGeom>
            </p:spPr>
          </p:pic>
          <p:pic>
            <p:nvPicPr>
              <p:cNvPr id="8" name="Picture 7">
                <a:extLst>
                  <a:ext uri="{FF2B5EF4-FFF2-40B4-BE49-F238E27FC236}">
                    <a16:creationId xmlns:a16="http://schemas.microsoft.com/office/drawing/2014/main" id="{8A30E965-C701-43ED-B902-C6148C8ED40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151600" y="3829243"/>
                <a:ext cx="2098994" cy="1120185"/>
              </a:xfrm>
              <a:prstGeom prst="rect">
                <a:avLst/>
              </a:prstGeom>
            </p:spPr>
          </p:pic>
          <p:pic>
            <p:nvPicPr>
              <p:cNvPr id="9" name="Picture 8">
                <a:extLst>
                  <a:ext uri="{FF2B5EF4-FFF2-40B4-BE49-F238E27FC236}">
                    <a16:creationId xmlns:a16="http://schemas.microsoft.com/office/drawing/2014/main" id="{9AB9EBBA-A5B8-44CE-B707-546A7C61E81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286610" y="3814050"/>
                <a:ext cx="2098994" cy="1120185"/>
              </a:xfrm>
              <a:prstGeom prst="rect">
                <a:avLst/>
              </a:prstGeom>
            </p:spPr>
          </p:pic>
          <p:pic>
            <p:nvPicPr>
              <p:cNvPr id="10" name="Picture 9">
                <a:extLst>
                  <a:ext uri="{FF2B5EF4-FFF2-40B4-BE49-F238E27FC236}">
                    <a16:creationId xmlns:a16="http://schemas.microsoft.com/office/drawing/2014/main" id="{630A081F-DE49-44D4-91C0-B4FE606B447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51600" y="5033607"/>
                <a:ext cx="2098990" cy="1120185"/>
              </a:xfrm>
              <a:prstGeom prst="rect">
                <a:avLst/>
              </a:prstGeom>
            </p:spPr>
          </p:pic>
          <p:pic>
            <p:nvPicPr>
              <p:cNvPr id="12" name="Picture 11">
                <a:extLst>
                  <a:ext uri="{FF2B5EF4-FFF2-40B4-BE49-F238E27FC236}">
                    <a16:creationId xmlns:a16="http://schemas.microsoft.com/office/drawing/2014/main" id="{2E905FE1-ACDD-4945-852A-0ABD6D32B7F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286610" y="4992943"/>
                <a:ext cx="2098990" cy="1229324"/>
              </a:xfrm>
              <a:prstGeom prst="rect">
                <a:avLst/>
              </a:prstGeom>
            </p:spPr>
          </p:pic>
        </p:grpSp>
      </p:grpSp>
    </p:spTree>
    <p:extLst>
      <p:ext uri="{BB962C8B-B14F-4D97-AF65-F5344CB8AC3E}">
        <p14:creationId xmlns:p14="http://schemas.microsoft.com/office/powerpoint/2010/main" val="21774025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solidFill>
                  <a:srgbClr val="33383E"/>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solidFill>
                <a:srgbClr val="33383E"/>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3CB6590-6226-4490-809B-991F17A4D907}"/>
              </a:ext>
            </a:extLst>
          </p:cNvPr>
          <p:cNvSpPr txBox="1"/>
          <p:nvPr/>
        </p:nvSpPr>
        <p:spPr>
          <a:xfrm>
            <a:off x="3601963" y="1450094"/>
            <a:ext cx="5387636" cy="1446550"/>
          </a:xfrm>
          <a:prstGeom prst="rect">
            <a:avLst/>
          </a:prstGeom>
          <a:noFill/>
        </p:spPr>
        <p:txBody>
          <a:bodyPr wrap="square" rtlCol="0">
            <a:spAutoFit/>
          </a:bodyPr>
          <a:lstStyle/>
          <a:p>
            <a:r>
              <a:rPr lang="en-GB" sz="4400" b="1" dirty="0">
                <a:solidFill>
                  <a:srgbClr val="3CBFBF"/>
                </a:solidFill>
                <a:latin typeface="Verdana" panose="020B0604030504040204" pitchFamily="34" charset="0"/>
                <a:ea typeface="Verdana" panose="020B0604030504040204" pitchFamily="34" charset="0"/>
              </a:rPr>
              <a:t>Fact Vs Opinion</a:t>
            </a:r>
            <a:endParaRPr lang="en-GB" sz="4400" dirty="0">
              <a:solidFill>
                <a:srgbClr val="3CBFBF"/>
              </a:solidFill>
            </a:endParaRPr>
          </a:p>
          <a:p>
            <a:endParaRPr lang="en-GB" sz="4400" b="1" dirty="0">
              <a:solidFill>
                <a:schemeClr val="bg1"/>
              </a:solidFill>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A0ECA6EA-CD83-4F06-BB4A-7DD7D9F5AD72}"/>
              </a:ext>
            </a:extLst>
          </p:cNvPr>
          <p:cNvSpPr/>
          <p:nvPr/>
        </p:nvSpPr>
        <p:spPr>
          <a:xfrm>
            <a:off x="539263" y="2274322"/>
            <a:ext cx="11513037" cy="1569660"/>
          </a:xfrm>
          <a:prstGeom prst="rect">
            <a:avLst/>
          </a:prstGeom>
        </p:spPr>
        <p:txBody>
          <a:bodyPr wrap="square">
            <a:spAutoFit/>
          </a:bodyPr>
          <a:lstStyle/>
          <a:p>
            <a:pPr algn="ctr"/>
            <a:r>
              <a:rPr lang="en-GB" sz="2400" dirty="0">
                <a:latin typeface="Verdana" panose="020B0604030504040204" pitchFamily="34" charset="0"/>
                <a:ea typeface="Verdana" panose="020B0604030504040204" pitchFamily="34" charset="0"/>
              </a:rPr>
              <a:t>Sometimes when we are under a lot of stress, we can be driven more by our emotions and opinions. Knowing the difference between thoughts that are facts and thoughts that are opinions can help us respond more calmly and rationally.</a:t>
            </a:r>
          </a:p>
        </p:txBody>
      </p:sp>
      <p:pic>
        <p:nvPicPr>
          <p:cNvPr id="7" name="Picture 6">
            <a:extLst>
              <a:ext uri="{FF2B5EF4-FFF2-40B4-BE49-F238E27FC236}">
                <a16:creationId xmlns:a16="http://schemas.microsoft.com/office/drawing/2014/main" id="{A1A2361F-A7FF-4211-8442-54CEC118D9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36148" y="4101234"/>
            <a:ext cx="8919704" cy="2151929"/>
          </a:xfrm>
          <a:prstGeom prst="rect">
            <a:avLst/>
          </a:prstGeom>
        </p:spPr>
      </p:pic>
    </p:spTree>
    <p:extLst>
      <p:ext uri="{BB962C8B-B14F-4D97-AF65-F5344CB8AC3E}">
        <p14:creationId xmlns:p14="http://schemas.microsoft.com/office/powerpoint/2010/main" val="9302285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solidFill>
                  <a:srgbClr val="33383E"/>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solidFill>
                <a:srgbClr val="33383E"/>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2">
            <a:extLst>
              <a:ext uri="{FF2B5EF4-FFF2-40B4-BE49-F238E27FC236}">
                <a16:creationId xmlns:a16="http://schemas.microsoft.com/office/drawing/2014/main" id="{9B1671DF-4400-499C-9378-6778C74DDDCA}"/>
              </a:ext>
            </a:extLst>
          </p:cNvPr>
          <p:cNvSpPr>
            <a:spLocks noChangeArrowheads="1"/>
          </p:cNvSpPr>
          <p:nvPr/>
        </p:nvSpPr>
        <p:spPr bwMode="auto">
          <a:xfrm>
            <a:off x="1390952" y="1508358"/>
            <a:ext cx="97869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4000" b="1" dirty="0">
                <a:solidFill>
                  <a:srgbClr val="3BB2B3"/>
                </a:solidFill>
                <a:latin typeface="Verdana" panose="020B0604030504040204" pitchFamily="34" charset="0"/>
              </a:rPr>
              <a:t>LEARNING AIMS:</a:t>
            </a:r>
            <a:endParaRPr kumimoji="0" lang="en-GB" altLang="en-US" sz="4000" b="1" i="0" u="none" strike="noStrike" kern="1200" cap="none" spc="0" normalizeH="0" baseline="0" noProof="0" dirty="0">
              <a:ln>
                <a:noFill/>
              </a:ln>
              <a:solidFill>
                <a:srgbClr val="3BB2B3"/>
              </a:solidFill>
              <a:effectLst/>
              <a:uLnTx/>
              <a:uFillTx/>
              <a:latin typeface="Verdana" panose="020B0604030504040204" pitchFamily="34" charset="0"/>
              <a:ea typeface="+mn-ea"/>
              <a:cs typeface="+mn-cs"/>
            </a:endParaRPr>
          </a:p>
        </p:txBody>
      </p:sp>
      <p:sp>
        <p:nvSpPr>
          <p:cNvPr id="2" name="TextBox 1">
            <a:extLst>
              <a:ext uri="{FF2B5EF4-FFF2-40B4-BE49-F238E27FC236}">
                <a16:creationId xmlns:a16="http://schemas.microsoft.com/office/drawing/2014/main" id="{78B39083-2EB7-4ED7-9DFE-B476CFC8A58C}"/>
              </a:ext>
            </a:extLst>
          </p:cNvPr>
          <p:cNvSpPr txBox="1"/>
          <p:nvPr/>
        </p:nvSpPr>
        <p:spPr>
          <a:xfrm>
            <a:off x="1202515" y="2216244"/>
            <a:ext cx="9786970" cy="3970318"/>
          </a:xfrm>
          <a:prstGeom prst="rect">
            <a:avLst/>
          </a:prstGeom>
          <a:noFill/>
        </p:spPr>
        <p:txBody>
          <a:bodyPr wrap="square" rtlCol="0">
            <a:spAutoFit/>
          </a:bodyPr>
          <a:lstStyle/>
          <a:p>
            <a:pPr marL="514350" indent="-514350">
              <a:buAutoNum type="arabicPeriod"/>
            </a:pPr>
            <a:r>
              <a:rPr lang="en-GB" sz="2800" dirty="0">
                <a:solidFill>
                  <a:srgbClr val="33383E"/>
                </a:solidFill>
                <a:latin typeface="Verdana" panose="020B0604030504040204" pitchFamily="34" charset="0"/>
                <a:ea typeface="Verdana" panose="020B0604030504040204" pitchFamily="34" charset="0"/>
              </a:rPr>
              <a:t>Describe what coping skills are.  </a:t>
            </a:r>
          </a:p>
          <a:p>
            <a:pPr marL="514350" indent="-514350">
              <a:buAutoNum type="arabicPeriod"/>
            </a:pPr>
            <a:r>
              <a:rPr lang="en-GB" sz="2800" dirty="0">
                <a:solidFill>
                  <a:srgbClr val="33383E"/>
                </a:solidFill>
                <a:latin typeface="Verdana" panose="020B0604030504040204" pitchFamily="34" charset="0"/>
                <a:ea typeface="Verdana" panose="020B0604030504040204" pitchFamily="34" charset="0"/>
              </a:rPr>
              <a:t>Know the difference between emotion, thought and problem focused approaches.  </a:t>
            </a:r>
          </a:p>
          <a:p>
            <a:pPr marL="514350" indent="-514350">
              <a:buAutoNum type="arabicPeriod"/>
            </a:pPr>
            <a:r>
              <a:rPr lang="en-GB" sz="2800" dirty="0">
                <a:solidFill>
                  <a:srgbClr val="33383E"/>
                </a:solidFill>
                <a:latin typeface="Verdana" panose="020B0604030504040204" pitchFamily="34" charset="0"/>
                <a:ea typeface="Verdana" panose="020B0604030504040204" pitchFamily="34" charset="0"/>
              </a:rPr>
              <a:t>List some things you can try to help soothe your emotions and boost your mood. </a:t>
            </a:r>
          </a:p>
          <a:p>
            <a:pPr marL="514350" indent="-514350">
              <a:buAutoNum type="arabicPeriod"/>
            </a:pPr>
            <a:r>
              <a:rPr lang="en-GB" sz="2800" dirty="0">
                <a:solidFill>
                  <a:srgbClr val="33383E"/>
                </a:solidFill>
                <a:latin typeface="Verdana" panose="020B0604030504040204" pitchFamily="34" charset="0"/>
                <a:ea typeface="Verdana" panose="020B0604030504040204" pitchFamily="34" charset="0"/>
              </a:rPr>
              <a:t>Explain why it might be important to “sit with” an emotion. </a:t>
            </a:r>
          </a:p>
          <a:p>
            <a:pPr marL="514350" indent="-514350">
              <a:buAutoNum type="arabicPeriod"/>
            </a:pPr>
            <a:r>
              <a:rPr lang="en-GB" sz="2800" dirty="0">
                <a:solidFill>
                  <a:srgbClr val="33383E"/>
                </a:solidFill>
                <a:latin typeface="Verdana" panose="020B0604030504040204" pitchFamily="34" charset="0"/>
                <a:ea typeface="Verdana" panose="020B0604030504040204" pitchFamily="34" charset="0"/>
              </a:rPr>
              <a:t>Describe what is meant by unhelpful thinking and intrusive thoughts. </a:t>
            </a:r>
          </a:p>
        </p:txBody>
      </p:sp>
    </p:spTree>
    <p:extLst>
      <p:ext uri="{BB962C8B-B14F-4D97-AF65-F5344CB8AC3E}">
        <p14:creationId xmlns:p14="http://schemas.microsoft.com/office/powerpoint/2010/main" val="22167326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8C7A02D-4283-45B6-9DF5-95F32E2B564A}"/>
              </a:ext>
            </a:extLst>
          </p:cNvPr>
          <p:cNvSpPr txBox="1"/>
          <p:nvPr/>
        </p:nvSpPr>
        <p:spPr>
          <a:xfrm>
            <a:off x="4141608" y="1982450"/>
            <a:ext cx="4149776" cy="769441"/>
          </a:xfrm>
          <a:prstGeom prst="rect">
            <a:avLst/>
          </a:prstGeom>
          <a:noFill/>
        </p:spPr>
        <p:txBody>
          <a:bodyPr wrap="square" rtlCol="0">
            <a:spAutoFit/>
          </a:bodyPr>
          <a:lstStyle/>
          <a:p>
            <a:pPr algn="ctr"/>
            <a:r>
              <a:rPr lang="en-GB" sz="4400" b="1" dirty="0">
                <a:solidFill>
                  <a:srgbClr val="3BB2B3"/>
                </a:solidFill>
                <a:latin typeface="Verdana" panose="020B0604030504040204" pitchFamily="34" charset="0"/>
                <a:ea typeface="Verdana" panose="020B0604030504040204" pitchFamily="34" charset="0"/>
              </a:rPr>
              <a:t>ACTIVITY:</a:t>
            </a:r>
            <a:endParaRPr lang="en-GB" sz="4400" dirty="0">
              <a:solidFill>
                <a:srgbClr val="3BB2B3"/>
              </a:solidFill>
            </a:endParaRPr>
          </a:p>
        </p:txBody>
      </p:sp>
      <p:sp>
        <p:nvSpPr>
          <p:cNvPr id="7" name="TextBox 6">
            <a:extLst>
              <a:ext uri="{FF2B5EF4-FFF2-40B4-BE49-F238E27FC236}">
                <a16:creationId xmlns:a16="http://schemas.microsoft.com/office/drawing/2014/main" id="{24648DA1-CC20-4A80-BD5F-11BBE74C43A0}"/>
              </a:ext>
            </a:extLst>
          </p:cNvPr>
          <p:cNvSpPr txBox="1"/>
          <p:nvPr/>
        </p:nvSpPr>
        <p:spPr>
          <a:xfrm>
            <a:off x="1363821" y="3257540"/>
            <a:ext cx="9464357" cy="954107"/>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rPr>
              <a:t>Try Fact and Opinion thought challenge now </a:t>
            </a:r>
          </a:p>
          <a:p>
            <a:pPr algn="ctr"/>
            <a:r>
              <a:rPr lang="en-GB" sz="2800" dirty="0">
                <a:latin typeface="Verdana" panose="020B0604030504040204" pitchFamily="34" charset="0"/>
                <a:ea typeface="Verdana" panose="020B0604030504040204" pitchFamily="34" charset="0"/>
              </a:rPr>
              <a:t>(Workbook Activity 3c)</a:t>
            </a:r>
          </a:p>
        </p:txBody>
      </p:sp>
    </p:spTree>
    <p:extLst>
      <p:ext uri="{BB962C8B-B14F-4D97-AF65-F5344CB8AC3E}">
        <p14:creationId xmlns:p14="http://schemas.microsoft.com/office/powerpoint/2010/main" val="3989259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solidFill>
                  <a:srgbClr val="33383E"/>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solidFill>
                <a:srgbClr val="33383E"/>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3CB6590-6226-4490-809B-991F17A4D907}"/>
              </a:ext>
            </a:extLst>
          </p:cNvPr>
          <p:cNvSpPr txBox="1"/>
          <p:nvPr/>
        </p:nvSpPr>
        <p:spPr>
          <a:xfrm>
            <a:off x="2950315" y="1526310"/>
            <a:ext cx="7240165" cy="769441"/>
          </a:xfrm>
          <a:prstGeom prst="rect">
            <a:avLst/>
          </a:prstGeom>
          <a:noFill/>
        </p:spPr>
        <p:txBody>
          <a:bodyPr wrap="square" rtlCol="0">
            <a:spAutoFit/>
          </a:bodyPr>
          <a:lstStyle/>
          <a:p>
            <a:r>
              <a:rPr lang="en-GB" sz="4400" b="1" dirty="0">
                <a:solidFill>
                  <a:srgbClr val="3CBFBF"/>
                </a:solidFill>
                <a:latin typeface="Verdana" panose="020B0604030504040204" pitchFamily="34" charset="0"/>
                <a:ea typeface="Verdana" panose="020B0604030504040204" pitchFamily="34" charset="0"/>
              </a:rPr>
              <a:t>Intrusive Thoughts:</a:t>
            </a:r>
          </a:p>
        </p:txBody>
      </p:sp>
      <p:sp>
        <p:nvSpPr>
          <p:cNvPr id="2" name="Rectangle 1">
            <a:extLst>
              <a:ext uri="{FF2B5EF4-FFF2-40B4-BE49-F238E27FC236}">
                <a16:creationId xmlns:a16="http://schemas.microsoft.com/office/drawing/2014/main" id="{BFB77D35-8BE5-4ADD-8B34-6C31DCBDF44E}"/>
              </a:ext>
            </a:extLst>
          </p:cNvPr>
          <p:cNvSpPr/>
          <p:nvPr/>
        </p:nvSpPr>
        <p:spPr>
          <a:xfrm>
            <a:off x="1151334" y="2796692"/>
            <a:ext cx="9889331" cy="2554545"/>
          </a:xfrm>
          <a:prstGeom prst="rect">
            <a:avLst/>
          </a:prstGeom>
        </p:spPr>
        <p:txBody>
          <a:bodyPr wrap="square">
            <a:spAutoFit/>
          </a:bodyPr>
          <a:lstStyle/>
          <a:p>
            <a:pPr marL="457200" indent="-457200">
              <a:buFont typeface="Arial" panose="020B0604020202020204" pitchFamily="34" charset="0"/>
              <a:buChar char="•"/>
            </a:pPr>
            <a:r>
              <a:rPr lang="en-GB" sz="3200" dirty="0">
                <a:solidFill>
                  <a:srgbClr val="33383E"/>
                </a:solidFill>
                <a:latin typeface="Verdana" panose="020B0604030504040204" pitchFamily="34" charset="0"/>
                <a:ea typeface="Verdana" panose="020B0604030504040204" pitchFamily="34" charset="0"/>
              </a:rPr>
              <a:t>Unwanted thoughts that can pop into our heads without warning, at any time. </a:t>
            </a:r>
          </a:p>
          <a:p>
            <a:pPr marL="457200" indent="-457200">
              <a:buFont typeface="Arial" panose="020B0604020202020204" pitchFamily="34" charset="0"/>
              <a:buChar char="•"/>
            </a:pPr>
            <a:r>
              <a:rPr lang="en-GB" sz="3200" dirty="0">
                <a:solidFill>
                  <a:srgbClr val="33383E"/>
                </a:solidFill>
                <a:latin typeface="Verdana" panose="020B0604030504040204" pitchFamily="34" charset="0"/>
                <a:ea typeface="Verdana" panose="020B0604030504040204" pitchFamily="34" charset="0"/>
              </a:rPr>
              <a:t>Often repetitive</a:t>
            </a:r>
          </a:p>
          <a:p>
            <a:pPr marL="457200" indent="-457200">
              <a:buFont typeface="Arial" panose="020B0604020202020204" pitchFamily="34" charset="0"/>
              <a:buChar char="•"/>
            </a:pPr>
            <a:r>
              <a:rPr lang="en-GB" sz="3200" dirty="0">
                <a:solidFill>
                  <a:srgbClr val="33383E"/>
                </a:solidFill>
                <a:latin typeface="Verdana" panose="020B0604030504040204" pitchFamily="34" charset="0"/>
                <a:ea typeface="Verdana" panose="020B0604030504040204" pitchFamily="34" charset="0"/>
              </a:rPr>
              <a:t>Can be disturbing or distressing.</a:t>
            </a:r>
          </a:p>
          <a:p>
            <a:pPr marL="457200" indent="-457200">
              <a:buFont typeface="Arial" panose="020B0604020202020204" pitchFamily="34" charset="0"/>
              <a:buChar char="•"/>
            </a:pPr>
            <a:r>
              <a:rPr lang="en-GB" sz="3200" dirty="0">
                <a:solidFill>
                  <a:srgbClr val="33383E"/>
                </a:solidFill>
                <a:latin typeface="Verdana" panose="020B0604030504040204" pitchFamily="34" charset="0"/>
                <a:ea typeface="Verdana" panose="020B0604030504040204" pitchFamily="34" charset="0"/>
              </a:rPr>
              <a:t>Many people have these, it is normal </a:t>
            </a:r>
          </a:p>
        </p:txBody>
      </p:sp>
    </p:spTree>
    <p:extLst>
      <p:ext uri="{BB962C8B-B14F-4D97-AF65-F5344CB8AC3E}">
        <p14:creationId xmlns:p14="http://schemas.microsoft.com/office/powerpoint/2010/main" val="739155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solidFill>
                  <a:srgbClr val="33383E"/>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solidFill>
                <a:srgbClr val="33383E"/>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3CB6590-6226-4490-809B-991F17A4D907}"/>
              </a:ext>
            </a:extLst>
          </p:cNvPr>
          <p:cNvSpPr txBox="1"/>
          <p:nvPr/>
        </p:nvSpPr>
        <p:spPr>
          <a:xfrm>
            <a:off x="1151334" y="1952924"/>
            <a:ext cx="10566797" cy="769441"/>
          </a:xfrm>
          <a:prstGeom prst="rect">
            <a:avLst/>
          </a:prstGeom>
          <a:noFill/>
        </p:spPr>
        <p:txBody>
          <a:bodyPr wrap="square" rtlCol="0">
            <a:spAutoFit/>
          </a:bodyPr>
          <a:lstStyle/>
          <a:p>
            <a:r>
              <a:rPr lang="en-GB" sz="4400" b="1" dirty="0">
                <a:solidFill>
                  <a:srgbClr val="3BB2B3"/>
                </a:solidFill>
                <a:latin typeface="Verdana" panose="020B0604030504040204" pitchFamily="34" charset="0"/>
                <a:ea typeface="Verdana" panose="020B0604030504040204" pitchFamily="34" charset="0"/>
              </a:rPr>
              <a:t>Dealing with intrusive thoughts: </a:t>
            </a:r>
          </a:p>
        </p:txBody>
      </p:sp>
      <p:sp>
        <p:nvSpPr>
          <p:cNvPr id="2" name="Rectangle 1">
            <a:extLst>
              <a:ext uri="{FF2B5EF4-FFF2-40B4-BE49-F238E27FC236}">
                <a16:creationId xmlns:a16="http://schemas.microsoft.com/office/drawing/2014/main" id="{BFB77D35-8BE5-4ADD-8B34-6C31DCBDF44E}"/>
              </a:ext>
            </a:extLst>
          </p:cNvPr>
          <p:cNvSpPr/>
          <p:nvPr/>
        </p:nvSpPr>
        <p:spPr>
          <a:xfrm>
            <a:off x="1151334" y="3462684"/>
            <a:ext cx="9889331" cy="1569660"/>
          </a:xfrm>
          <a:prstGeom prst="rect">
            <a:avLst/>
          </a:prstGeom>
        </p:spPr>
        <p:txBody>
          <a:bodyPr wrap="square">
            <a:spAutoFit/>
          </a:bodyPr>
          <a:lstStyle/>
          <a:p>
            <a:pPr algn="ctr"/>
            <a:r>
              <a:rPr lang="en-GB" sz="3200" dirty="0">
                <a:latin typeface="Verdana" panose="020B0604030504040204" pitchFamily="34" charset="0"/>
                <a:ea typeface="Verdana" panose="020B0604030504040204" pitchFamily="34" charset="0"/>
              </a:rPr>
              <a:t>Question 1: Is it a thought or a fact?</a:t>
            </a:r>
          </a:p>
          <a:p>
            <a:pPr algn="ctr"/>
            <a:r>
              <a:rPr lang="en-GB" sz="3200" dirty="0">
                <a:latin typeface="Verdana" panose="020B0604030504040204" pitchFamily="34" charset="0"/>
                <a:ea typeface="Verdana" panose="020B0604030504040204" pitchFamily="34" charset="0"/>
              </a:rPr>
              <a:t> </a:t>
            </a:r>
          </a:p>
          <a:p>
            <a:pPr algn="ctr"/>
            <a:r>
              <a:rPr lang="en-GB" sz="3200" dirty="0">
                <a:latin typeface="Verdana" panose="020B0604030504040204" pitchFamily="34" charset="0"/>
                <a:ea typeface="Verdana" panose="020B0604030504040204" pitchFamily="34" charset="0"/>
              </a:rPr>
              <a:t>Question 2: Is it helpful or unhelpful?</a:t>
            </a:r>
          </a:p>
        </p:txBody>
      </p:sp>
    </p:spTree>
    <p:extLst>
      <p:ext uri="{BB962C8B-B14F-4D97-AF65-F5344CB8AC3E}">
        <p14:creationId xmlns:p14="http://schemas.microsoft.com/office/powerpoint/2010/main" val="3289947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2">
            <a:extLst>
              <a:ext uri="{FF2B5EF4-FFF2-40B4-BE49-F238E27FC236}">
                <a16:creationId xmlns:a16="http://schemas.microsoft.com/office/drawing/2014/main" id="{9B1671DF-4400-499C-9378-6778C74DDDCA}"/>
              </a:ext>
            </a:extLst>
          </p:cNvPr>
          <p:cNvSpPr>
            <a:spLocks noChangeArrowheads="1"/>
          </p:cNvSpPr>
          <p:nvPr/>
        </p:nvSpPr>
        <p:spPr bwMode="auto">
          <a:xfrm>
            <a:off x="1390952" y="1508358"/>
            <a:ext cx="97869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4000" b="1" dirty="0">
                <a:solidFill>
                  <a:srgbClr val="3CBFBF"/>
                </a:solidFill>
                <a:latin typeface="Verdana" panose="020B0604030504040204" pitchFamily="34" charset="0"/>
              </a:rPr>
              <a:t>LEARNING AIMS:</a:t>
            </a:r>
            <a:endParaRPr kumimoji="0" lang="en-GB" altLang="en-US" sz="4000" b="1" i="0" u="none" strike="noStrike" kern="1200" cap="none" spc="0" normalizeH="0" baseline="0" noProof="0" dirty="0">
              <a:ln>
                <a:noFill/>
              </a:ln>
              <a:solidFill>
                <a:srgbClr val="3CBFBF"/>
              </a:solidFill>
              <a:effectLst/>
              <a:uLnTx/>
              <a:uFillTx/>
              <a:latin typeface="Verdana" panose="020B0604030504040204" pitchFamily="34" charset="0"/>
              <a:ea typeface="+mn-ea"/>
              <a:cs typeface="+mn-cs"/>
            </a:endParaRPr>
          </a:p>
        </p:txBody>
      </p:sp>
      <p:sp>
        <p:nvSpPr>
          <p:cNvPr id="2" name="TextBox 1">
            <a:extLst>
              <a:ext uri="{FF2B5EF4-FFF2-40B4-BE49-F238E27FC236}">
                <a16:creationId xmlns:a16="http://schemas.microsoft.com/office/drawing/2014/main" id="{78B39083-2EB7-4ED7-9DFE-B476CFC8A58C}"/>
              </a:ext>
            </a:extLst>
          </p:cNvPr>
          <p:cNvSpPr txBox="1"/>
          <p:nvPr/>
        </p:nvSpPr>
        <p:spPr>
          <a:xfrm>
            <a:off x="1202515" y="2216244"/>
            <a:ext cx="9786970" cy="3970318"/>
          </a:xfrm>
          <a:prstGeom prst="rect">
            <a:avLst/>
          </a:prstGeom>
          <a:noFill/>
        </p:spPr>
        <p:txBody>
          <a:bodyPr wrap="square" rtlCol="0">
            <a:spAutoFit/>
          </a:bodyPr>
          <a:lstStyle/>
          <a:p>
            <a:pPr marL="514350" indent="-514350">
              <a:buAutoNum type="arabicPeriod"/>
            </a:pPr>
            <a:r>
              <a:rPr lang="en-GB" sz="2800" dirty="0">
                <a:solidFill>
                  <a:srgbClr val="33383E"/>
                </a:solidFill>
                <a:latin typeface="Verdana" panose="020B0604030504040204" pitchFamily="34" charset="0"/>
                <a:ea typeface="Verdana" panose="020B0604030504040204" pitchFamily="34" charset="0"/>
              </a:rPr>
              <a:t>Describe what coping skills are.  </a:t>
            </a:r>
          </a:p>
          <a:p>
            <a:pPr marL="514350" indent="-514350">
              <a:buAutoNum type="arabicPeriod"/>
            </a:pPr>
            <a:r>
              <a:rPr lang="en-GB" sz="2800" dirty="0">
                <a:solidFill>
                  <a:srgbClr val="33383E"/>
                </a:solidFill>
                <a:latin typeface="Verdana" panose="020B0604030504040204" pitchFamily="34" charset="0"/>
                <a:ea typeface="Verdana" panose="020B0604030504040204" pitchFamily="34" charset="0"/>
              </a:rPr>
              <a:t>Know the difference between emotion, thought and problem focused approaches.  </a:t>
            </a:r>
          </a:p>
          <a:p>
            <a:pPr marL="514350" indent="-514350">
              <a:buAutoNum type="arabicPeriod"/>
            </a:pPr>
            <a:r>
              <a:rPr lang="en-GB" sz="2800" dirty="0">
                <a:solidFill>
                  <a:srgbClr val="33383E"/>
                </a:solidFill>
                <a:latin typeface="Verdana" panose="020B0604030504040204" pitchFamily="34" charset="0"/>
                <a:ea typeface="Verdana" panose="020B0604030504040204" pitchFamily="34" charset="0"/>
              </a:rPr>
              <a:t>List some things you can try to help soothe your emotions and boost your mood. </a:t>
            </a:r>
          </a:p>
          <a:p>
            <a:pPr marL="514350" indent="-514350">
              <a:buAutoNum type="arabicPeriod"/>
            </a:pPr>
            <a:r>
              <a:rPr lang="en-GB" sz="2800" dirty="0">
                <a:solidFill>
                  <a:srgbClr val="33383E"/>
                </a:solidFill>
                <a:latin typeface="Verdana" panose="020B0604030504040204" pitchFamily="34" charset="0"/>
                <a:ea typeface="Verdana" panose="020B0604030504040204" pitchFamily="34" charset="0"/>
              </a:rPr>
              <a:t>Explain why it might be important to “sit with” an emotion. </a:t>
            </a:r>
          </a:p>
          <a:p>
            <a:pPr marL="514350" indent="-514350">
              <a:buAutoNum type="arabicPeriod"/>
            </a:pPr>
            <a:r>
              <a:rPr lang="en-GB" sz="2800" dirty="0">
                <a:solidFill>
                  <a:srgbClr val="33383E"/>
                </a:solidFill>
                <a:latin typeface="Verdana" panose="020B0604030504040204" pitchFamily="34" charset="0"/>
                <a:ea typeface="Verdana" panose="020B0604030504040204" pitchFamily="34" charset="0"/>
              </a:rPr>
              <a:t>Describe what is meant by unhelpful thinking and intrusive thoughts. </a:t>
            </a:r>
          </a:p>
        </p:txBody>
      </p:sp>
    </p:spTree>
    <p:extLst>
      <p:ext uri="{BB962C8B-B14F-4D97-AF65-F5344CB8AC3E}">
        <p14:creationId xmlns:p14="http://schemas.microsoft.com/office/powerpoint/2010/main" val="35701760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0E4DF6-A5A9-40E8-AD8F-1DDBC21CA5DD}"/>
              </a:ext>
            </a:extLst>
          </p:cNvPr>
          <p:cNvSpPr/>
          <p:nvPr/>
        </p:nvSpPr>
        <p:spPr>
          <a:xfrm>
            <a:off x="1738098" y="1494007"/>
            <a:ext cx="8657684"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Tell us what you thought!</a:t>
            </a:r>
          </a:p>
        </p:txBody>
      </p:sp>
      <p:sp>
        <p:nvSpPr>
          <p:cNvPr id="11" name="Rectangle 10">
            <a:extLst>
              <a:ext uri="{FF2B5EF4-FFF2-40B4-BE49-F238E27FC236}">
                <a16:creationId xmlns:a16="http://schemas.microsoft.com/office/drawing/2014/main" id="{424DA6BA-2FA0-4A24-8E81-C92BFA6437B3}"/>
              </a:ext>
            </a:extLst>
          </p:cNvPr>
          <p:cNvSpPr/>
          <p:nvPr/>
        </p:nvSpPr>
        <p:spPr>
          <a:xfrm>
            <a:off x="6797225" y="2540616"/>
            <a:ext cx="3479829" cy="570734"/>
          </a:xfrm>
          <a:prstGeom prst="rect">
            <a:avLst/>
          </a:prstGeom>
        </p:spPr>
        <p:txBody>
          <a:bodyPr wrap="square">
            <a:spAutoFit/>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96869"/>
                </a:solidFill>
                <a:effectLst/>
                <a:uLnTx/>
                <a:uFillTx/>
                <a:latin typeface="Verdana" panose="020B0604030504040204" pitchFamily="34" charset="0"/>
                <a:ea typeface="Verdana" panose="020B0604030504040204" pitchFamily="34" charset="0"/>
                <a:cs typeface="Verdana" panose="020B0604030504040204" pitchFamily="34" charset="0"/>
              </a:rPr>
              <a:t>Stay Connected! </a:t>
            </a:r>
          </a:p>
        </p:txBody>
      </p:sp>
      <p:pic>
        <p:nvPicPr>
          <p:cNvPr id="10243"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4807"/>
            <a:ext cx="12192000" cy="110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7A040132-F0E2-2A0C-2392-2C48D4EFA584}"/>
              </a:ext>
            </a:extLst>
          </p:cNvPr>
          <p:cNvGrpSpPr/>
          <p:nvPr/>
        </p:nvGrpSpPr>
        <p:grpSpPr>
          <a:xfrm>
            <a:off x="6915953" y="3398050"/>
            <a:ext cx="4618863" cy="1999091"/>
            <a:chOff x="421757" y="4083233"/>
            <a:chExt cx="4618863" cy="1999091"/>
          </a:xfrm>
        </p:grpSpPr>
        <p:grpSp>
          <p:nvGrpSpPr>
            <p:cNvPr id="12" name="Group 11">
              <a:extLst>
                <a:ext uri="{FF2B5EF4-FFF2-40B4-BE49-F238E27FC236}">
                  <a16:creationId xmlns:a16="http://schemas.microsoft.com/office/drawing/2014/main" id="{2E7C510D-1A28-47D9-BA52-D1C73B62E3FF}"/>
                </a:ext>
              </a:extLst>
            </p:cNvPr>
            <p:cNvGrpSpPr/>
            <p:nvPr/>
          </p:nvGrpSpPr>
          <p:grpSpPr>
            <a:xfrm>
              <a:off x="421757" y="4083233"/>
              <a:ext cx="4618863" cy="1999091"/>
              <a:chOff x="1876223" y="2494103"/>
              <a:chExt cx="4618863" cy="1999091"/>
            </a:xfrm>
          </p:grpSpPr>
          <p:grpSp>
            <p:nvGrpSpPr>
              <p:cNvPr id="15" name="Group 8">
                <a:extLst>
                  <a:ext uri="{FF2B5EF4-FFF2-40B4-BE49-F238E27FC236}">
                    <a16:creationId xmlns:a16="http://schemas.microsoft.com/office/drawing/2014/main" id="{0444887F-3BFE-4824-80D2-BC1E6875927C}"/>
                  </a:ext>
                </a:extLst>
              </p:cNvPr>
              <p:cNvGrpSpPr>
                <a:grpSpLocks/>
              </p:cNvGrpSpPr>
              <p:nvPr/>
            </p:nvGrpSpPr>
            <p:grpSpPr bwMode="auto">
              <a:xfrm>
                <a:off x="1876223" y="2528767"/>
                <a:ext cx="394443" cy="1964427"/>
                <a:chOff x="8453223" y="1871996"/>
                <a:chExt cx="633579" cy="3320879"/>
              </a:xfrm>
            </p:grpSpPr>
            <p:pic>
              <p:nvPicPr>
                <p:cNvPr id="22" name="Picture 21" descr="Image result for facebook logo png">
                  <a:extLst>
                    <a:ext uri="{FF2B5EF4-FFF2-40B4-BE49-F238E27FC236}">
                      <a16:creationId xmlns:a16="http://schemas.microsoft.com/office/drawing/2014/main" id="{95415A3C-32A8-4854-88E5-18F7EB3DC8B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55261" y="1871996"/>
                  <a:ext cx="512183" cy="5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email icon">
                  <a:extLst>
                    <a:ext uri="{FF2B5EF4-FFF2-40B4-BE49-F238E27FC236}">
                      <a16:creationId xmlns:a16="http://schemas.microsoft.com/office/drawing/2014/main" id="{8E4C94E0-6F9F-42CD-AE00-EF5D26BC782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08221" y="3916447"/>
                  <a:ext cx="523582" cy="52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 descr="Image result for website logo png">
                  <a:extLst>
                    <a:ext uri="{FF2B5EF4-FFF2-40B4-BE49-F238E27FC236}">
                      <a16:creationId xmlns:a16="http://schemas.microsoft.com/office/drawing/2014/main" id="{0F30C277-6AA6-4BBC-91E6-D1EE943ACC4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53223" y="4559296"/>
                  <a:ext cx="633579" cy="63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27">
                <a:extLst>
                  <a:ext uri="{FF2B5EF4-FFF2-40B4-BE49-F238E27FC236}">
                    <a16:creationId xmlns:a16="http://schemas.microsoft.com/office/drawing/2014/main" id="{5DA1AB83-C585-408A-8370-561995907783}"/>
                  </a:ext>
                </a:extLst>
              </p:cNvPr>
              <p:cNvSpPr>
                <a:spLocks noChangeArrowheads="1"/>
              </p:cNvSpPr>
              <p:nvPr/>
            </p:nvSpPr>
            <p:spPr bwMode="auto">
              <a:xfrm>
                <a:off x="2331258" y="3290166"/>
                <a:ext cx="175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@sccrcentre</a:t>
                </a:r>
              </a:p>
            </p:txBody>
          </p:sp>
          <p:sp>
            <p:nvSpPr>
              <p:cNvPr id="18" name="Rectangle 2">
                <a:extLst>
                  <a:ext uri="{FF2B5EF4-FFF2-40B4-BE49-F238E27FC236}">
                    <a16:creationId xmlns:a16="http://schemas.microsoft.com/office/drawing/2014/main" id="{84C91CA0-2BC3-408A-856F-DBE2A3B24FAD}"/>
                  </a:ext>
                </a:extLst>
              </p:cNvPr>
              <p:cNvSpPr>
                <a:spLocks noChangeArrowheads="1"/>
              </p:cNvSpPr>
              <p:nvPr/>
            </p:nvSpPr>
            <p:spPr bwMode="auto">
              <a:xfrm>
                <a:off x="2377014" y="3664216"/>
                <a:ext cx="2792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sccr@cyrenians.scot</a:t>
                </a:r>
                <a:endParaRPr kumimoji="0" lang="en-GB"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9" name="Rectangle 28">
                <a:extLst>
                  <a:ext uri="{FF2B5EF4-FFF2-40B4-BE49-F238E27FC236}">
                    <a16:creationId xmlns:a16="http://schemas.microsoft.com/office/drawing/2014/main" id="{EAAD1F96-385E-4C2B-8010-5E99F91D5EDA}"/>
                  </a:ext>
                </a:extLst>
              </p:cNvPr>
              <p:cNvSpPr>
                <a:spLocks noChangeArrowheads="1"/>
              </p:cNvSpPr>
              <p:nvPr/>
            </p:nvSpPr>
            <p:spPr bwMode="auto">
              <a:xfrm>
                <a:off x="2360813" y="4085201"/>
                <a:ext cx="41342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scottishconflictresolution</a:t>
                </a:r>
                <a:r>
                  <a:rPr kumimoji="0" lang="en-GB" altLang="en-US" sz="2000" b="0" i="0" u="none" strike="noStrike" kern="1200" cap="none" spc="0" normalizeH="0" baseline="0" noProof="0" dirty="0">
                    <a:ln>
                      <a:noFill/>
                    </a:ln>
                    <a:solidFill>
                      <a:prstClr val="black"/>
                    </a:solidFill>
                    <a:effectLst/>
                    <a:uLnTx/>
                    <a:uFillTx/>
                    <a:latin typeface="Myriad Pro" panose="020B0703030403020204" pitchFamily="34" charset="0"/>
                    <a:ea typeface="+mn-ea"/>
                    <a:cs typeface="+mn-cs"/>
                  </a:rPr>
                  <a:t>.org.uk</a:t>
                </a:r>
              </a:p>
            </p:txBody>
          </p:sp>
          <p:sp>
            <p:nvSpPr>
              <p:cNvPr id="20" name="TextBox 19">
                <a:extLst>
                  <a:ext uri="{FF2B5EF4-FFF2-40B4-BE49-F238E27FC236}">
                    <a16:creationId xmlns:a16="http://schemas.microsoft.com/office/drawing/2014/main" id="{03ADD358-C76A-46E0-8790-3BE3F466CF79}"/>
                  </a:ext>
                </a:extLst>
              </p:cNvPr>
              <p:cNvSpPr txBox="1"/>
              <p:nvPr/>
            </p:nvSpPr>
            <p:spPr>
              <a:xfrm>
                <a:off x="2377014" y="2494103"/>
                <a:ext cx="189982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sccrcentre</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pic>
          <p:nvPicPr>
            <p:cNvPr id="2" name="Picture 1">
              <a:extLst>
                <a:ext uri="{FF2B5EF4-FFF2-40B4-BE49-F238E27FC236}">
                  <a16:creationId xmlns:a16="http://schemas.microsoft.com/office/drawing/2014/main" id="{07DF66B2-0D7A-C12B-D4E9-03AC09FDE4F3}"/>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2128" b="94971" l="0" r="100000"/>
                      </a14:imgEffect>
                    </a14:imgLayer>
                  </a14:imgProps>
                </a:ext>
                <a:ext uri="{28A0092B-C50C-407E-A947-70E740481C1C}">
                  <a14:useLocalDpi xmlns:a14="http://schemas.microsoft.com/office/drawing/2010/main"/>
                </a:ext>
              </a:extLst>
            </a:blip>
            <a:srcRect/>
            <a:stretch/>
          </p:blipFill>
          <p:spPr>
            <a:xfrm>
              <a:off x="482587" y="4507276"/>
              <a:ext cx="364035" cy="374787"/>
            </a:xfrm>
            <a:prstGeom prst="rect">
              <a:avLst/>
            </a:prstGeom>
          </p:spPr>
        </p:pic>
        <p:sp>
          <p:nvSpPr>
            <p:cNvPr id="4" name="TextBox 3">
              <a:extLst>
                <a:ext uri="{FF2B5EF4-FFF2-40B4-BE49-F238E27FC236}">
                  <a16:creationId xmlns:a16="http://schemas.microsoft.com/office/drawing/2014/main" id="{37579A11-EDA1-1771-BB9C-760B6560D987}"/>
                </a:ext>
              </a:extLst>
            </p:cNvPr>
            <p:cNvSpPr txBox="1"/>
            <p:nvPr/>
          </p:nvSpPr>
          <p:spPr>
            <a:xfrm>
              <a:off x="952956" y="4483916"/>
              <a:ext cx="189982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sccrcentre</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1030" name="Picture 6" descr="What is X? The Twitter replacement explained | Trusted Reviews">
              <a:extLst>
                <a:ext uri="{FF2B5EF4-FFF2-40B4-BE49-F238E27FC236}">
                  <a16:creationId xmlns:a16="http://schemas.microsoft.com/office/drawing/2014/main" id="{4CBF2C47-8ACE-289F-C7BD-C209FFBE66BC}"/>
                </a:ext>
              </a:extLst>
            </p:cNvPr>
            <p:cNvPicPr>
              <a:picLocks noChangeAspect="1" noChangeArrowheads="1"/>
            </p:cNvPicPr>
            <p:nvPr/>
          </p:nvPicPr>
          <p:blipFill rotWithShape="1">
            <a:blip r:embed="rId10" cstate="screen">
              <a:extLst>
                <a:ext uri="{BEBA8EAE-BF5A-486C-A8C5-ECC9F3942E4B}">
                  <a14:imgProps xmlns:a14="http://schemas.microsoft.com/office/drawing/2010/main">
                    <a14:imgLayer r:embed="rId11">
                      <a14:imgEffect>
                        <a14:backgroundRemoval t="0" b="100000" l="0" r="100000">
                          <a14:foregroundMark x1="23662" y1="27809" x2="43662" y2="42978"/>
                          <a14:foregroundMark x1="43662" y1="42978" x2="63662" y2="69944"/>
                          <a14:foregroundMark x1="35211" y1="31742" x2="60563" y2="69944"/>
                          <a14:foregroundMark x1="60563" y1="69944" x2="66479" y2="72472"/>
                          <a14:foregroundMark x1="36338" y1="28371" x2="69296" y2="61798"/>
                          <a14:foregroundMark x1="69296" y1="61798" x2="70704" y2="70506"/>
                          <a14:foregroundMark x1="52676" y1="46067" x2="71549" y2="15169"/>
                          <a14:foregroundMark x1="56620" y1="41292" x2="72958" y2="15169"/>
                          <a14:foregroundMark x1="72958" y1="15169" x2="72394" y2="15449"/>
                          <a14:foregroundMark x1="46761" y1="51404" x2="27606" y2="76124"/>
                        </a14:backgroundRemoval>
                      </a14:imgEffect>
                    </a14:imgLayer>
                  </a14:imgProps>
                </a:ext>
                <a:ext uri="{28A0092B-C50C-407E-A947-70E740481C1C}">
                  <a14:useLocalDpi xmlns:a14="http://schemas.microsoft.com/office/drawing/2010/main"/>
                </a:ext>
              </a:extLst>
            </a:blip>
            <a:srcRect/>
            <a:stretch/>
          </p:blipFill>
          <p:spPr bwMode="auto">
            <a:xfrm>
              <a:off x="454453" y="4895385"/>
              <a:ext cx="372997" cy="374786"/>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A qr code on a green background&#10;&#10;Description automatically generated">
            <a:extLst>
              <a:ext uri="{FF2B5EF4-FFF2-40B4-BE49-F238E27FC236}">
                <a16:creationId xmlns:a16="http://schemas.microsoft.com/office/drawing/2014/main" id="{BD110782-22E6-8873-65A4-AF1C9F1B85C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66654" y="2221380"/>
            <a:ext cx="4031783" cy="4031783"/>
          </a:xfrm>
          <a:prstGeom prst="rect">
            <a:avLst/>
          </a:prstGeom>
        </p:spPr>
      </p:pic>
    </p:spTree>
    <p:extLst>
      <p:ext uri="{BB962C8B-B14F-4D97-AF65-F5344CB8AC3E}">
        <p14:creationId xmlns:p14="http://schemas.microsoft.com/office/powerpoint/2010/main" val="23444352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2D04D76-F21C-47A6-95F6-748CB6D5A7A6}"/>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99614" l="2594" r="100000">
                        <a14:foregroundMark x1="18066" y1="0" x2="3160" y2="15959"/>
                        <a14:foregroundMark x1="13255" y1="0" x2="2689" y2="14607"/>
                        <a14:foregroundMark x1="4151" y1="93308" x2="48679" y2="94337"/>
                        <a14:foregroundMark x1="48679" y1="94337" x2="67500" y2="92342"/>
                        <a14:foregroundMark x1="67500" y1="92342" x2="92783" y2="95174"/>
                        <a14:foregroundMark x1="92783" y1="95109" x2="99953" y2="94852"/>
                        <a14:foregroundMark x1="72783" y1="98327" x2="56415" y2="99292"/>
                        <a14:foregroundMark x1="40519" y1="99614" x2="27358" y2="99614"/>
                        <a14:foregroundMark x1="84481" y1="83655" x2="95236" y2="51673"/>
                        <a14:foregroundMark x1="22972" y1="73295" x2="28491" y2="46396"/>
                        <a14:foregroundMark x1="28491" y1="46396" x2="39481" y2="24260"/>
                        <a14:foregroundMark x1="39481" y1="24260" x2="41745" y2="22329"/>
                        <a14:foregroundMark x1="23208" y1="42342" x2="23208" y2="42342"/>
                        <a14:foregroundMark x1="20000" y1="43308" x2="38113" y2="11647"/>
                        <a14:foregroundMark x1="38113" y1="11647" x2="38113" y2="11647"/>
                        <a14:foregroundMark x1="38113" y1="11647" x2="31509" y2="8687"/>
                        <a14:foregroundMark x1="63255" y1="52317" x2="53538" y2="28250"/>
                        <a14:foregroundMark x1="53538" y1="28250" x2="41038" y2="42664"/>
                        <a14:foregroundMark x1="45425" y1="77284" x2="48396" y2="40476"/>
                        <a14:foregroundMark x1="48396" y1="40476" x2="59575" y2="35006"/>
                        <a14:foregroundMark x1="94528" y1="51351" x2="98679" y2="12355"/>
                        <a14:foregroundMark x1="98915" y1="13320" x2="99953" y2="15766"/>
                        <a14:foregroundMark x1="95991" y1="15251" x2="99953" y2="15187"/>
                      </a14:backgroundRemoval>
                    </a14:imgEffect>
                  </a14:imgLayer>
                </a14:imgProps>
              </a:ext>
              <a:ext uri="{28A0092B-C50C-407E-A947-70E740481C1C}">
                <a14:useLocalDpi xmlns:a14="http://schemas.microsoft.com/office/drawing/2010/main"/>
              </a:ext>
            </a:extLst>
          </a:blip>
          <a:srcRect/>
          <a:stretch/>
        </p:blipFill>
        <p:spPr>
          <a:xfrm>
            <a:off x="10430459" y="5607603"/>
            <a:ext cx="1761542" cy="1291120"/>
          </a:xfrm>
          <a:prstGeom prst="rect">
            <a:avLst/>
          </a:prstGeom>
        </p:spPr>
      </p:pic>
      <p:pic>
        <p:nvPicPr>
          <p:cNvPr id="10243"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64541" y="6330950"/>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6"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B711FFFA-D0A6-4B5F-8709-7BC240879E38}"/>
              </a:ext>
            </a:extLst>
          </p:cNvPr>
          <p:cNvSpPr>
            <a:spLocks noChangeArrowheads="1"/>
          </p:cNvSpPr>
          <p:nvPr/>
        </p:nvSpPr>
        <p:spPr bwMode="auto">
          <a:xfrm>
            <a:off x="1062317" y="1561499"/>
            <a:ext cx="64946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fontAlgn="base">
              <a:lnSpc>
                <a:spcPct val="100000"/>
              </a:lnSpc>
              <a:spcBef>
                <a:spcPct val="0"/>
              </a:spcBef>
              <a:spcAft>
                <a:spcPct val="0"/>
              </a:spcAft>
              <a:buNone/>
              <a:defRPr/>
            </a:pPr>
            <a:r>
              <a:rPr lang="en-GB" altLang="en-US" sz="4000" b="1" dirty="0">
                <a:solidFill>
                  <a:srgbClr val="3BB2B3"/>
                </a:solidFill>
                <a:latin typeface="Verdana" panose="020B0604030504040204" pitchFamily="34" charset="0"/>
              </a:rPr>
              <a:t>WHAT ARE COPING SKILLS?</a:t>
            </a:r>
            <a:r>
              <a:rPr lang="en-GB" dirty="0">
                <a:solidFill>
                  <a:srgbClr val="3BB2B3"/>
                </a:solidFill>
              </a:rPr>
              <a:t> </a:t>
            </a:r>
            <a:endParaRPr kumimoji="0" lang="en-GB" altLang="en-US" sz="4000" b="1" i="0" u="none" strike="noStrike" kern="1200" cap="none" spc="0" normalizeH="0" baseline="0" noProof="0" dirty="0">
              <a:ln>
                <a:noFill/>
              </a:ln>
              <a:solidFill>
                <a:srgbClr val="3BB2B3"/>
              </a:solidFill>
              <a:effectLst/>
              <a:uLnTx/>
              <a:uFillTx/>
              <a:latin typeface="Verdana" panose="020B0604030504040204" pitchFamily="34" charset="0"/>
              <a:ea typeface="+mn-ea"/>
              <a:cs typeface="+mn-cs"/>
            </a:endParaRPr>
          </a:p>
        </p:txBody>
      </p:sp>
      <p:sp>
        <p:nvSpPr>
          <p:cNvPr id="2" name="TextBox 1">
            <a:extLst>
              <a:ext uri="{FF2B5EF4-FFF2-40B4-BE49-F238E27FC236}">
                <a16:creationId xmlns:a16="http://schemas.microsoft.com/office/drawing/2014/main" id="{97BEAFB4-7E37-42E1-A969-A09B1454C70B}"/>
              </a:ext>
            </a:extLst>
          </p:cNvPr>
          <p:cNvSpPr txBox="1"/>
          <p:nvPr/>
        </p:nvSpPr>
        <p:spPr>
          <a:xfrm>
            <a:off x="353759" y="3265177"/>
            <a:ext cx="7298727" cy="707886"/>
          </a:xfrm>
          <a:prstGeom prst="rect">
            <a:avLst/>
          </a:prstGeom>
          <a:noFill/>
        </p:spPr>
        <p:txBody>
          <a:bodyPr wrap="square" rtlCol="0">
            <a:spAutoFit/>
          </a:bodyPr>
          <a:lstStyle/>
          <a:p>
            <a:pPr marL="457200" indent="-457200" algn="ctr">
              <a:buFont typeface="Arial" panose="020B0604020202020204" pitchFamily="34" charset="0"/>
              <a:buChar char="•"/>
            </a:pPr>
            <a:r>
              <a:rPr lang="en-GB" sz="2000" dirty="0">
                <a:latin typeface="Verdana" panose="020B0604030504040204" pitchFamily="34" charset="0"/>
                <a:ea typeface="Verdana" panose="020B0604030504040204" pitchFamily="34" charset="0"/>
              </a:rPr>
              <a:t>Coping skills are things that we do to help deal with stress or other difficult situations and emotions.</a:t>
            </a:r>
          </a:p>
        </p:txBody>
      </p:sp>
      <p:pic>
        <p:nvPicPr>
          <p:cNvPr id="14" name="Picture 13">
            <a:extLst>
              <a:ext uri="{FF2B5EF4-FFF2-40B4-BE49-F238E27FC236}">
                <a16:creationId xmlns:a16="http://schemas.microsoft.com/office/drawing/2014/main" id="{7D495E86-525A-4E32-BCFD-48225E978F7E}"/>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0" b="99614" l="1862" r="99695">
                        <a14:foregroundMark x1="12965" y1="0" x2="2268" y2="15959"/>
                        <a14:foregroundMark x1="9513" y1="0" x2="1930" y2="14607"/>
                        <a14:foregroundMark x1="2979" y1="93308" x2="34936" y2="94337"/>
                        <a14:foregroundMark x1="34936" y1="94337" x2="48443" y2="92342"/>
                        <a14:foregroundMark x1="48443" y1="92342" x2="66588" y2="95174"/>
                        <a14:foregroundMark x1="66588" y1="95174" x2="80095" y2="94337"/>
                        <a14:foregroundMark x1="80095" y1="94337" x2="93907" y2="95624"/>
                        <a14:foregroundMark x1="93907" y1="95624" x2="99729" y2="95302"/>
                        <a14:foregroundMark x1="52234" y1="98327" x2="40487" y2="99292"/>
                        <a14:foregroundMark x1="29079" y1="99614" x2="19634" y2="99614"/>
                        <a14:foregroundMark x1="60630" y1="83655" x2="68348" y2="51673"/>
                        <a14:foregroundMark x1="16486" y1="73295" x2="20447" y2="46396"/>
                        <a14:foregroundMark x1="20447" y1="46396" x2="28334" y2="24260"/>
                        <a14:foregroundMark x1="28334" y1="24260" x2="29959" y2="22329"/>
                        <a14:foregroundMark x1="16655" y1="42342" x2="16655" y2="42342"/>
                        <a14:foregroundMark x1="14353" y1="43308" x2="27353" y2="11647"/>
                        <a14:foregroundMark x1="27353" y1="11647" x2="27353" y2="11647"/>
                        <a14:foregroundMark x1="27353" y1="11647" x2="22613" y2="8687"/>
                        <a14:foregroundMark x1="84665" y1="34299" x2="83412" y2="7658"/>
                        <a14:foregroundMark x1="83412" y1="7658" x2="83412" y2="7658"/>
                        <a14:foregroundMark x1="89912" y1="27992" x2="95836" y2="3539"/>
                        <a14:foregroundMark x1="95836" y1="3539" x2="96581" y2="3024"/>
                        <a14:foregroundMark x1="99560" y1="69305" x2="91638" y2="46525"/>
                        <a14:foregroundMark x1="91638" y1="46525" x2="86391" y2="57336"/>
                        <a14:foregroundMark x1="86391" y1="86615" x2="89303" y2="57529"/>
                        <a14:foregroundMark x1="89303" y1="57529" x2="91300" y2="66345"/>
                        <a14:foregroundMark x1="83412" y1="93951" x2="78334" y2="60167"/>
                        <a14:foregroundMark x1="78334" y1="60167" x2="78707" y2="57979"/>
                        <a14:foregroundMark x1="79926" y1="65959" x2="74645" y2="79987"/>
                        <a14:foregroundMark x1="80264" y1="62999" x2="80095" y2="53990"/>
                        <a14:foregroundMark x1="81144" y1="59009" x2="79926" y2="50965"/>
                        <a14:foregroundMark x1="82024" y1="53990" x2="80433" y2="46654"/>
                        <a14:foregroundMark x1="82024" y1="44659" x2="78707" y2="50322"/>
                        <a14:foregroundMark x1="45396" y1="52317" x2="38422" y2="28250"/>
                        <a14:foregroundMark x1="38422" y1="28250" x2="29452" y2="42664"/>
                        <a14:foregroundMark x1="32600" y1="77284" x2="34733" y2="40476"/>
                        <a14:foregroundMark x1="34733" y1="40476" x2="42756" y2="35006"/>
                        <a14:foregroundMark x1="67840" y1="51351" x2="70819" y2="12355"/>
                        <a14:foregroundMark x1="84834" y1="38353" x2="73426" y2="21236"/>
                        <a14:foregroundMark x1="73426" y1="21236" x2="70988" y2="13320"/>
                        <a14:foregroundMark x1="75525" y1="16023" x2="73257" y2="11326"/>
                        <a14:foregroundMark x1="82905" y1="18018" x2="80636" y2="8687"/>
                        <a14:foregroundMark x1="86933" y1="9974" x2="79215" y2="6692"/>
                        <a14:foregroundMark x1="90792" y1="0" x2="96344" y2="9910"/>
                        <a14:foregroundMark x1="80975" y1="16667" x2="77624" y2="5341"/>
                        <a14:foregroundMark x1="87441" y1="10682" x2="77827" y2="1995"/>
                        <a14:foregroundMark x1="76405" y1="14994" x2="68890" y2="15315"/>
                      </a14:backgroundRemoval>
                    </a14:imgEffect>
                  </a14:imgLayer>
                </a14:imgProps>
              </a:ext>
              <a:ext uri="{28A0092B-C50C-407E-A947-70E740481C1C}">
                <a14:useLocalDpi xmlns:a14="http://schemas.microsoft.com/office/drawing/2010/main"/>
              </a:ext>
            </a:extLst>
          </a:blip>
          <a:srcRect/>
          <a:stretch/>
        </p:blipFill>
        <p:spPr>
          <a:xfrm>
            <a:off x="8198025" y="5566880"/>
            <a:ext cx="2455009" cy="1291120"/>
          </a:xfrm>
          <a:prstGeom prst="rect">
            <a:avLst/>
          </a:prstGeom>
        </p:spPr>
      </p:pic>
      <p:sp>
        <p:nvSpPr>
          <p:cNvPr id="16" name="TextBox 15">
            <a:extLst>
              <a:ext uri="{FF2B5EF4-FFF2-40B4-BE49-F238E27FC236}">
                <a16:creationId xmlns:a16="http://schemas.microsoft.com/office/drawing/2014/main" id="{82892CD7-B019-4709-AEE0-08C82BA91AA1}"/>
              </a:ext>
            </a:extLst>
          </p:cNvPr>
          <p:cNvSpPr txBox="1"/>
          <p:nvPr/>
        </p:nvSpPr>
        <p:spPr>
          <a:xfrm>
            <a:off x="143278" y="4457152"/>
            <a:ext cx="7556967" cy="707886"/>
          </a:xfrm>
          <a:prstGeom prst="rect">
            <a:avLst/>
          </a:prstGeom>
          <a:noFill/>
        </p:spPr>
        <p:txBody>
          <a:bodyPr wrap="square" rtlCol="0">
            <a:spAutoFit/>
          </a:bodyPr>
          <a:lstStyle/>
          <a:p>
            <a:pPr marL="342900" indent="-342900" algn="ctr">
              <a:buFont typeface="Arial" panose="020B0604020202020204" pitchFamily="34" charset="0"/>
              <a:buChar char="•"/>
            </a:pPr>
            <a:r>
              <a:rPr lang="en-GB" sz="2000" dirty="0">
                <a:latin typeface="Verdana" panose="020B0604030504040204" pitchFamily="34" charset="0"/>
                <a:ea typeface="Verdana" panose="020B0604030504040204" pitchFamily="34" charset="0"/>
              </a:rPr>
              <a:t>Practicing healthy coping skills helps build resilience and has a positive impact on our wellbeing.</a:t>
            </a:r>
          </a:p>
        </p:txBody>
      </p:sp>
      <p:pic>
        <p:nvPicPr>
          <p:cNvPr id="5" name="Picture 4">
            <a:extLst>
              <a:ext uri="{FF2B5EF4-FFF2-40B4-BE49-F238E27FC236}">
                <a16:creationId xmlns:a16="http://schemas.microsoft.com/office/drawing/2014/main" id="{58D1DF9E-B6C9-4570-8CDD-094449DF759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748005" y="1393825"/>
            <a:ext cx="4443995" cy="5525367"/>
          </a:xfrm>
          <a:prstGeom prst="rect">
            <a:avLst/>
          </a:prstGeom>
        </p:spPr>
      </p:pic>
    </p:spTree>
    <p:extLst>
      <p:ext uri="{BB962C8B-B14F-4D97-AF65-F5344CB8AC3E}">
        <p14:creationId xmlns:p14="http://schemas.microsoft.com/office/powerpoint/2010/main" val="20748451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38979243-276C-46A0-9702-41F7609CD3C4}"/>
              </a:ext>
            </a:extLst>
          </p:cNvPr>
          <p:cNvSpPr>
            <a:spLocks noChangeArrowheads="1"/>
          </p:cNvSpPr>
          <p:nvPr/>
        </p:nvSpPr>
        <p:spPr bwMode="auto">
          <a:xfrm>
            <a:off x="914914" y="1420169"/>
            <a:ext cx="108032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4000" b="1" dirty="0">
                <a:solidFill>
                  <a:srgbClr val="3CBFBF"/>
                </a:solidFill>
                <a:latin typeface="Verdana" panose="020B0604030504040204" pitchFamily="34" charset="0"/>
              </a:rPr>
              <a:t>Choosing a Coping Skill:</a:t>
            </a:r>
          </a:p>
        </p:txBody>
      </p:sp>
      <p:pic>
        <p:nvPicPr>
          <p:cNvPr id="3" name="Graphic 2" descr="Line arrow Clockwise curve">
            <a:extLst>
              <a:ext uri="{FF2B5EF4-FFF2-40B4-BE49-F238E27FC236}">
                <a16:creationId xmlns:a16="http://schemas.microsoft.com/office/drawing/2014/main" id="{AB3E30C8-46CE-4CC4-B806-64B22291E0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246470">
            <a:off x="1702891" y="2983483"/>
            <a:ext cx="891034" cy="891034"/>
          </a:xfrm>
          <a:prstGeom prst="rect">
            <a:avLst/>
          </a:prstGeom>
        </p:spPr>
      </p:pic>
      <p:pic>
        <p:nvPicPr>
          <p:cNvPr id="9" name="Graphic 8" descr="Line arrow Clockwise curve">
            <a:extLst>
              <a:ext uri="{FF2B5EF4-FFF2-40B4-BE49-F238E27FC236}">
                <a16:creationId xmlns:a16="http://schemas.microsoft.com/office/drawing/2014/main" id="{4884F3F9-ECAD-4D27-A77E-047B8526E7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283856" flipH="1">
            <a:off x="9518682" y="2982327"/>
            <a:ext cx="849995" cy="849995"/>
          </a:xfrm>
          <a:prstGeom prst="rect">
            <a:avLst/>
          </a:prstGeom>
        </p:spPr>
      </p:pic>
      <p:sp>
        <p:nvSpPr>
          <p:cNvPr id="4" name="TextBox 3">
            <a:extLst>
              <a:ext uri="{FF2B5EF4-FFF2-40B4-BE49-F238E27FC236}">
                <a16:creationId xmlns:a16="http://schemas.microsoft.com/office/drawing/2014/main" id="{64E0C2C0-389A-465D-A73D-BAD2907261B0}"/>
              </a:ext>
            </a:extLst>
          </p:cNvPr>
          <p:cNvSpPr txBox="1"/>
          <p:nvPr/>
        </p:nvSpPr>
        <p:spPr>
          <a:xfrm>
            <a:off x="139700" y="3854472"/>
            <a:ext cx="3014133" cy="2246769"/>
          </a:xfrm>
          <a:prstGeom prst="rect">
            <a:avLst/>
          </a:prstGeom>
          <a:solidFill>
            <a:srgbClr val="3BB2B3"/>
          </a:solidFill>
        </p:spPr>
        <p:txBody>
          <a:bodyPr wrap="square" rtlCol="0">
            <a:spAutoFit/>
          </a:bodyPr>
          <a:lstStyle/>
          <a:p>
            <a:pPr algn="ctr"/>
            <a:r>
              <a:rPr lang="en-GB" sz="2800" b="1" dirty="0">
                <a:solidFill>
                  <a:schemeClr val="bg1"/>
                </a:solidFill>
                <a:latin typeface="Verdana" panose="020B0604030504040204" pitchFamily="34" charset="0"/>
                <a:ea typeface="Verdana" panose="020B0604030504040204" pitchFamily="34" charset="0"/>
              </a:rPr>
              <a:t>Focus on the emotion, can we soothe, process or express it?</a:t>
            </a:r>
          </a:p>
        </p:txBody>
      </p:sp>
      <p:sp>
        <p:nvSpPr>
          <p:cNvPr id="11" name="TextBox 10">
            <a:extLst>
              <a:ext uri="{FF2B5EF4-FFF2-40B4-BE49-F238E27FC236}">
                <a16:creationId xmlns:a16="http://schemas.microsoft.com/office/drawing/2014/main" id="{15232633-170B-4FC6-8550-F627407719E3}"/>
              </a:ext>
            </a:extLst>
          </p:cNvPr>
          <p:cNvSpPr txBox="1"/>
          <p:nvPr/>
        </p:nvSpPr>
        <p:spPr>
          <a:xfrm>
            <a:off x="8889998" y="3802250"/>
            <a:ext cx="3014133" cy="2246769"/>
          </a:xfrm>
          <a:prstGeom prst="rect">
            <a:avLst/>
          </a:prstGeom>
          <a:solidFill>
            <a:srgbClr val="3BB2B3"/>
          </a:solidFill>
        </p:spPr>
        <p:txBody>
          <a:bodyPr wrap="square" rtlCol="0">
            <a:spAutoFit/>
          </a:bodyPr>
          <a:lstStyle/>
          <a:p>
            <a:pPr algn="ctr"/>
            <a:r>
              <a:rPr lang="en-GB" sz="2800" b="1" dirty="0">
                <a:solidFill>
                  <a:schemeClr val="bg1"/>
                </a:solidFill>
                <a:latin typeface="Verdana" panose="020B0604030504040204" pitchFamily="34" charset="0"/>
                <a:ea typeface="Verdana" panose="020B0604030504040204" pitchFamily="34" charset="0"/>
              </a:rPr>
              <a:t>Focus on the situation, can we change it or make it easier?</a:t>
            </a:r>
          </a:p>
        </p:txBody>
      </p:sp>
      <p:sp>
        <p:nvSpPr>
          <p:cNvPr id="16" name="TextBox 15">
            <a:extLst>
              <a:ext uri="{FF2B5EF4-FFF2-40B4-BE49-F238E27FC236}">
                <a16:creationId xmlns:a16="http://schemas.microsoft.com/office/drawing/2014/main" id="{9B06B3CB-3551-4FAB-83FA-2A81CEA406D6}"/>
              </a:ext>
            </a:extLst>
          </p:cNvPr>
          <p:cNvSpPr txBox="1"/>
          <p:nvPr/>
        </p:nvSpPr>
        <p:spPr>
          <a:xfrm>
            <a:off x="3972092" y="3854473"/>
            <a:ext cx="4382770" cy="2246769"/>
          </a:xfrm>
          <a:prstGeom prst="rect">
            <a:avLst/>
          </a:prstGeom>
          <a:solidFill>
            <a:srgbClr val="3BB2B3"/>
          </a:solidFill>
        </p:spPr>
        <p:txBody>
          <a:bodyPr wrap="square" rtlCol="0">
            <a:spAutoFit/>
          </a:bodyPr>
          <a:lstStyle/>
          <a:p>
            <a:pPr algn="ctr"/>
            <a:r>
              <a:rPr lang="en-GB" sz="2800" b="1" dirty="0">
                <a:solidFill>
                  <a:schemeClr val="bg1"/>
                </a:solidFill>
                <a:latin typeface="Verdana" panose="020B0604030504040204" pitchFamily="34" charset="0"/>
                <a:ea typeface="Verdana" panose="020B0604030504040204" pitchFamily="34" charset="0"/>
              </a:rPr>
              <a:t>Focus on the thought, can we change the way we are thinking about the situation?</a:t>
            </a:r>
          </a:p>
        </p:txBody>
      </p:sp>
      <p:cxnSp>
        <p:nvCxnSpPr>
          <p:cNvPr id="13" name="Straight Arrow Connector 12">
            <a:extLst>
              <a:ext uri="{FF2B5EF4-FFF2-40B4-BE49-F238E27FC236}">
                <a16:creationId xmlns:a16="http://schemas.microsoft.com/office/drawing/2014/main" id="{18934629-E5D3-48B1-A6ED-80C50E2BE2D6}"/>
              </a:ext>
            </a:extLst>
          </p:cNvPr>
          <p:cNvCxnSpPr>
            <a:cxnSpLocks/>
          </p:cNvCxnSpPr>
          <p:nvPr/>
        </p:nvCxnSpPr>
        <p:spPr>
          <a:xfrm flipV="1">
            <a:off x="6129866" y="3012399"/>
            <a:ext cx="0" cy="789851"/>
          </a:xfrm>
          <a:prstGeom prst="straightConnector1">
            <a:avLst/>
          </a:prstGeom>
          <a:ln w="57150">
            <a:solidFill>
              <a:srgbClr val="3CBFB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3398B04-8699-4FE3-AE60-959480CF71BF}"/>
              </a:ext>
            </a:extLst>
          </p:cNvPr>
          <p:cNvSpPr/>
          <p:nvPr/>
        </p:nvSpPr>
        <p:spPr>
          <a:xfrm>
            <a:off x="1570671" y="2366068"/>
            <a:ext cx="9491702" cy="646331"/>
          </a:xfrm>
          <a:prstGeom prst="rect">
            <a:avLst/>
          </a:prstGeom>
        </p:spPr>
        <p:txBody>
          <a:bodyPr wrap="none">
            <a:spAutoFit/>
          </a:bodyPr>
          <a:lstStyle/>
          <a:p>
            <a:pPr lvl="0" algn="ctr" fontAlgn="base">
              <a:spcBef>
                <a:spcPct val="0"/>
              </a:spcBef>
              <a:spcAft>
                <a:spcPct val="0"/>
              </a:spcAft>
              <a:defRPr/>
            </a:pPr>
            <a:r>
              <a:rPr lang="en-GB" altLang="en-US" sz="3600" b="1" dirty="0">
                <a:solidFill>
                  <a:srgbClr val="F9A64A"/>
                </a:solidFill>
                <a:latin typeface="Verdana" panose="020B0604030504040204" pitchFamily="34" charset="0"/>
              </a:rPr>
              <a:t>EMOTION</a:t>
            </a:r>
            <a:r>
              <a:rPr lang="en-GB" altLang="en-US" sz="3600" b="1" dirty="0">
                <a:solidFill>
                  <a:prstClr val="white"/>
                </a:solidFill>
                <a:latin typeface="Verdana" panose="020B0604030504040204" pitchFamily="34" charset="0"/>
              </a:rPr>
              <a:t> </a:t>
            </a:r>
            <a:r>
              <a:rPr lang="en-GB" altLang="en-US" sz="3600" b="1" dirty="0">
                <a:solidFill>
                  <a:srgbClr val="3CBFBF"/>
                </a:solidFill>
                <a:latin typeface="Verdana" panose="020B0604030504040204" pitchFamily="34" charset="0"/>
              </a:rPr>
              <a:t>vs</a:t>
            </a:r>
            <a:r>
              <a:rPr lang="en-GB" altLang="en-US" sz="3600" b="1" dirty="0">
                <a:solidFill>
                  <a:prstClr val="white"/>
                </a:solidFill>
                <a:latin typeface="Verdana" panose="020B0604030504040204" pitchFamily="34" charset="0"/>
              </a:rPr>
              <a:t> </a:t>
            </a:r>
            <a:r>
              <a:rPr lang="en-GB" altLang="en-US" sz="3600" b="1" dirty="0">
                <a:solidFill>
                  <a:srgbClr val="F9A64A"/>
                </a:solidFill>
                <a:latin typeface="Verdana" panose="020B0604030504040204" pitchFamily="34" charset="0"/>
              </a:rPr>
              <a:t>THOUGHT</a:t>
            </a:r>
            <a:r>
              <a:rPr lang="en-GB" altLang="en-US" sz="3600" b="1" dirty="0">
                <a:solidFill>
                  <a:prstClr val="white"/>
                </a:solidFill>
                <a:latin typeface="Verdana" panose="020B0604030504040204" pitchFamily="34" charset="0"/>
              </a:rPr>
              <a:t> </a:t>
            </a:r>
            <a:r>
              <a:rPr lang="en-GB" altLang="en-US" sz="3600" b="1" dirty="0">
                <a:solidFill>
                  <a:srgbClr val="3CBFBF"/>
                </a:solidFill>
                <a:latin typeface="Verdana" panose="020B0604030504040204" pitchFamily="34" charset="0"/>
              </a:rPr>
              <a:t>vs</a:t>
            </a:r>
            <a:r>
              <a:rPr lang="en-GB" altLang="en-US" sz="3600" b="1" dirty="0">
                <a:solidFill>
                  <a:prstClr val="white"/>
                </a:solidFill>
                <a:latin typeface="Verdana" panose="020B0604030504040204" pitchFamily="34" charset="0"/>
              </a:rPr>
              <a:t> </a:t>
            </a:r>
            <a:r>
              <a:rPr lang="en-GB" altLang="en-US" sz="3600" b="1" dirty="0">
                <a:solidFill>
                  <a:srgbClr val="F9A64A"/>
                </a:solidFill>
                <a:latin typeface="Verdana" panose="020B0604030504040204" pitchFamily="34" charset="0"/>
              </a:rPr>
              <a:t>PROBLEM</a:t>
            </a:r>
          </a:p>
        </p:txBody>
      </p:sp>
    </p:spTree>
    <p:extLst>
      <p:ext uri="{BB962C8B-B14F-4D97-AF65-F5344CB8AC3E}">
        <p14:creationId xmlns:p14="http://schemas.microsoft.com/office/powerpoint/2010/main" val="6724500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38979243-276C-46A0-9702-41F7609CD3C4}"/>
              </a:ext>
            </a:extLst>
          </p:cNvPr>
          <p:cNvSpPr>
            <a:spLocks noChangeArrowheads="1"/>
          </p:cNvSpPr>
          <p:nvPr/>
        </p:nvSpPr>
        <p:spPr bwMode="auto">
          <a:xfrm>
            <a:off x="1202515" y="2014526"/>
            <a:ext cx="97869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4000" b="1" dirty="0">
                <a:solidFill>
                  <a:srgbClr val="3CBFBF"/>
                </a:solidFill>
                <a:latin typeface="Verdana" panose="020B0604030504040204" pitchFamily="34" charset="0"/>
              </a:rPr>
              <a:t>1. EMOTION FOCUS</a:t>
            </a:r>
            <a:endParaRPr kumimoji="0" lang="en-GB" altLang="en-US" sz="4000" b="1" i="0" u="none" strike="noStrike" kern="1200" cap="none" spc="0" normalizeH="0" baseline="0" noProof="0" dirty="0">
              <a:ln>
                <a:noFill/>
              </a:ln>
              <a:solidFill>
                <a:srgbClr val="3CBFBF"/>
              </a:solidFill>
              <a:effectLst/>
              <a:uLnTx/>
              <a:uFillTx/>
              <a:latin typeface="Verdana" panose="020B0604030504040204" pitchFamily="34" charset="0"/>
              <a:ea typeface="+mn-ea"/>
              <a:cs typeface="+mn-cs"/>
            </a:endParaRPr>
          </a:p>
        </p:txBody>
      </p:sp>
      <p:pic>
        <p:nvPicPr>
          <p:cNvPr id="3" name="Graphic 2" descr="Line arrow Clockwise curve">
            <a:extLst>
              <a:ext uri="{FF2B5EF4-FFF2-40B4-BE49-F238E27FC236}">
                <a16:creationId xmlns:a16="http://schemas.microsoft.com/office/drawing/2014/main" id="{AB3E30C8-46CE-4CC4-B806-64B22291E0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4318817" y="2997114"/>
            <a:ext cx="1169516" cy="1169516"/>
          </a:xfrm>
          <a:prstGeom prst="rect">
            <a:avLst/>
          </a:prstGeom>
        </p:spPr>
      </p:pic>
      <p:pic>
        <p:nvPicPr>
          <p:cNvPr id="9" name="Graphic 8" descr="Line arrow Clockwise curve">
            <a:extLst>
              <a:ext uri="{FF2B5EF4-FFF2-40B4-BE49-F238E27FC236}">
                <a16:creationId xmlns:a16="http://schemas.microsoft.com/office/drawing/2014/main" id="{4884F3F9-ECAD-4D27-A77E-047B8526E7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flipH="1">
            <a:off x="6568201" y="3019255"/>
            <a:ext cx="1169515" cy="1169515"/>
          </a:xfrm>
          <a:prstGeom prst="rect">
            <a:avLst/>
          </a:prstGeom>
        </p:spPr>
      </p:pic>
      <p:sp>
        <p:nvSpPr>
          <p:cNvPr id="4" name="TextBox 3">
            <a:extLst>
              <a:ext uri="{FF2B5EF4-FFF2-40B4-BE49-F238E27FC236}">
                <a16:creationId xmlns:a16="http://schemas.microsoft.com/office/drawing/2014/main" id="{64E0C2C0-389A-465D-A73D-BAD2907261B0}"/>
              </a:ext>
            </a:extLst>
          </p:cNvPr>
          <p:cNvSpPr txBox="1"/>
          <p:nvPr/>
        </p:nvSpPr>
        <p:spPr>
          <a:xfrm>
            <a:off x="697017" y="3581871"/>
            <a:ext cx="3014133" cy="954107"/>
          </a:xfrm>
          <a:prstGeom prst="rect">
            <a:avLst/>
          </a:prstGeom>
          <a:solidFill>
            <a:srgbClr val="3BB2B3"/>
          </a:solidFill>
        </p:spPr>
        <p:txBody>
          <a:bodyPr wrap="square" rtlCol="0">
            <a:spAutoFit/>
          </a:bodyPr>
          <a:lstStyle/>
          <a:p>
            <a:pPr algn="ctr"/>
            <a:r>
              <a:rPr lang="en-GB" sz="2800" b="1" dirty="0">
                <a:solidFill>
                  <a:schemeClr val="bg1"/>
                </a:solidFill>
                <a:latin typeface="Verdana" panose="020B0604030504040204" pitchFamily="34" charset="0"/>
                <a:ea typeface="Verdana" panose="020B0604030504040204" pitchFamily="34" charset="0"/>
              </a:rPr>
              <a:t>Respond to emotion</a:t>
            </a:r>
          </a:p>
        </p:txBody>
      </p:sp>
      <p:sp>
        <p:nvSpPr>
          <p:cNvPr id="11" name="TextBox 10">
            <a:extLst>
              <a:ext uri="{FF2B5EF4-FFF2-40B4-BE49-F238E27FC236}">
                <a16:creationId xmlns:a16="http://schemas.microsoft.com/office/drawing/2014/main" id="{15232633-170B-4FC6-8550-F627407719E3}"/>
              </a:ext>
            </a:extLst>
          </p:cNvPr>
          <p:cNvSpPr txBox="1"/>
          <p:nvPr/>
        </p:nvSpPr>
        <p:spPr>
          <a:xfrm>
            <a:off x="7977524" y="3465590"/>
            <a:ext cx="3014133" cy="954107"/>
          </a:xfrm>
          <a:prstGeom prst="rect">
            <a:avLst/>
          </a:prstGeom>
          <a:solidFill>
            <a:srgbClr val="3BB2B3"/>
          </a:solidFill>
        </p:spPr>
        <p:txBody>
          <a:bodyPr wrap="square" rtlCol="0">
            <a:spAutoFit/>
          </a:bodyPr>
          <a:lstStyle/>
          <a:p>
            <a:pPr algn="ctr"/>
            <a:r>
              <a:rPr lang="en-GB" sz="2800" b="1" dirty="0">
                <a:solidFill>
                  <a:schemeClr val="bg1"/>
                </a:solidFill>
                <a:latin typeface="Verdana" panose="020B0604030504040204" pitchFamily="34" charset="0"/>
                <a:ea typeface="Verdana" panose="020B0604030504040204" pitchFamily="34" charset="0"/>
              </a:rPr>
              <a:t>Accept and sit with emotion</a:t>
            </a:r>
          </a:p>
        </p:txBody>
      </p:sp>
      <p:cxnSp>
        <p:nvCxnSpPr>
          <p:cNvPr id="10" name="Straight Arrow Connector 9">
            <a:extLst>
              <a:ext uri="{FF2B5EF4-FFF2-40B4-BE49-F238E27FC236}">
                <a16:creationId xmlns:a16="http://schemas.microsoft.com/office/drawing/2014/main" id="{620C4A52-B95B-49B0-8DE7-13AB13F2800A}"/>
              </a:ext>
            </a:extLst>
          </p:cNvPr>
          <p:cNvCxnSpPr>
            <a:cxnSpLocks/>
          </p:cNvCxnSpPr>
          <p:nvPr/>
        </p:nvCxnSpPr>
        <p:spPr>
          <a:xfrm flipV="1">
            <a:off x="6096000" y="3159799"/>
            <a:ext cx="0" cy="1081810"/>
          </a:xfrm>
          <a:prstGeom prst="straightConnector1">
            <a:avLst/>
          </a:prstGeom>
          <a:ln w="76200">
            <a:solidFill>
              <a:srgbClr val="3CBFB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F2AF522-72BA-4AE8-867F-5F96BFD69B87}"/>
              </a:ext>
            </a:extLst>
          </p:cNvPr>
          <p:cNvSpPr txBox="1"/>
          <p:nvPr/>
        </p:nvSpPr>
        <p:spPr>
          <a:xfrm>
            <a:off x="4588933" y="4848343"/>
            <a:ext cx="3014133" cy="523220"/>
          </a:xfrm>
          <a:prstGeom prst="rect">
            <a:avLst/>
          </a:prstGeom>
          <a:solidFill>
            <a:srgbClr val="3BB2B3"/>
          </a:solidFill>
        </p:spPr>
        <p:txBody>
          <a:bodyPr wrap="square" rtlCol="0">
            <a:spAutoFit/>
          </a:bodyPr>
          <a:lstStyle/>
          <a:p>
            <a:pPr algn="ctr"/>
            <a:r>
              <a:rPr lang="en-GB" sz="2800" b="1" dirty="0">
                <a:solidFill>
                  <a:schemeClr val="bg1"/>
                </a:solidFill>
                <a:latin typeface="Verdana" panose="020B0604030504040204" pitchFamily="34" charset="0"/>
                <a:ea typeface="Verdana" panose="020B0604030504040204" pitchFamily="34" charset="0"/>
              </a:rPr>
              <a:t>Express</a:t>
            </a:r>
          </a:p>
        </p:txBody>
      </p:sp>
    </p:spTree>
    <p:extLst>
      <p:ext uri="{BB962C8B-B14F-4D97-AF65-F5344CB8AC3E}">
        <p14:creationId xmlns:p14="http://schemas.microsoft.com/office/powerpoint/2010/main" val="15419494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6E2CE2E6-8C97-4D42-A59E-BE40BEF4790D}"/>
              </a:ext>
            </a:extLst>
          </p:cNvPr>
          <p:cNvSpPr>
            <a:spLocks noChangeArrowheads="1"/>
          </p:cNvSpPr>
          <p:nvPr/>
        </p:nvSpPr>
        <p:spPr bwMode="auto">
          <a:xfrm>
            <a:off x="1303591" y="1311880"/>
            <a:ext cx="97869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4000" b="1" i="1" dirty="0">
                <a:solidFill>
                  <a:srgbClr val="83BE95"/>
                </a:solidFill>
                <a:latin typeface="Verdana" panose="020B0604030504040204" pitchFamily="34" charset="0"/>
              </a:rPr>
              <a:t>Responding to Emotions</a:t>
            </a:r>
            <a:endParaRPr kumimoji="0" lang="en-GB" altLang="en-US" sz="4000" b="1" i="1" u="none" strike="noStrike" kern="1200" cap="none" spc="0" normalizeH="0" baseline="0" noProof="0" dirty="0">
              <a:ln>
                <a:noFill/>
              </a:ln>
              <a:solidFill>
                <a:srgbClr val="83BE95"/>
              </a:solidFill>
              <a:effectLst/>
              <a:uLnTx/>
              <a:uFillTx/>
              <a:latin typeface="Verdana" panose="020B0604030504040204" pitchFamily="34" charset="0"/>
            </a:endParaRPr>
          </a:p>
        </p:txBody>
      </p:sp>
      <p:sp>
        <p:nvSpPr>
          <p:cNvPr id="31" name="TextBox 30">
            <a:extLst>
              <a:ext uri="{FF2B5EF4-FFF2-40B4-BE49-F238E27FC236}">
                <a16:creationId xmlns:a16="http://schemas.microsoft.com/office/drawing/2014/main" id="{9485E711-3898-4212-94B6-6078E687D3AD}"/>
              </a:ext>
            </a:extLst>
          </p:cNvPr>
          <p:cNvSpPr txBox="1"/>
          <p:nvPr/>
        </p:nvSpPr>
        <p:spPr>
          <a:xfrm>
            <a:off x="8646285" y="2828835"/>
            <a:ext cx="3210434" cy="1200329"/>
          </a:xfrm>
          <a:prstGeom prst="rect">
            <a:avLst/>
          </a:prstGeom>
          <a:noFill/>
        </p:spPr>
        <p:txBody>
          <a:bodyPr wrap="square" rtlCol="0">
            <a:spAutoFit/>
          </a:bodyPr>
          <a:lstStyle/>
          <a:p>
            <a:pPr algn="ctr"/>
            <a:r>
              <a:rPr lang="en-GB" dirty="0">
                <a:latin typeface="Verdana" panose="020B0604030504040204" pitchFamily="34" charset="0"/>
                <a:ea typeface="Verdana" panose="020B0604030504040204" pitchFamily="34" charset="0"/>
              </a:rPr>
              <a:t>Reduce cortisol and adrenaline with calming exercises like breathing and grounding</a:t>
            </a:r>
          </a:p>
        </p:txBody>
      </p:sp>
      <p:sp>
        <p:nvSpPr>
          <p:cNvPr id="32" name="TextBox 31">
            <a:extLst>
              <a:ext uri="{FF2B5EF4-FFF2-40B4-BE49-F238E27FC236}">
                <a16:creationId xmlns:a16="http://schemas.microsoft.com/office/drawing/2014/main" id="{C487DA3A-DE2E-4DCD-9D2D-C4DD6F0C3B0B}"/>
              </a:ext>
            </a:extLst>
          </p:cNvPr>
          <p:cNvSpPr txBox="1"/>
          <p:nvPr/>
        </p:nvSpPr>
        <p:spPr>
          <a:xfrm>
            <a:off x="8550561" y="2343041"/>
            <a:ext cx="3712559" cy="523220"/>
          </a:xfrm>
          <a:prstGeom prst="rect">
            <a:avLst/>
          </a:prstGeom>
          <a:noFill/>
        </p:spPr>
        <p:txBody>
          <a:bodyPr wrap="square" rtlCol="0">
            <a:spAutoFit/>
          </a:bodyPr>
          <a:lstStyle/>
          <a:p>
            <a:r>
              <a:rPr lang="en-GB" sz="2800" b="1" dirty="0">
                <a:latin typeface="Verdana" panose="020B0604030504040204" pitchFamily="34" charset="0"/>
                <a:ea typeface="Verdana" panose="020B0604030504040204" pitchFamily="34" charset="0"/>
              </a:rPr>
              <a:t>Soothe Emotions</a:t>
            </a:r>
          </a:p>
        </p:txBody>
      </p:sp>
      <p:pic>
        <p:nvPicPr>
          <p:cNvPr id="10" name="Picture 9">
            <a:extLst>
              <a:ext uri="{FF2B5EF4-FFF2-40B4-BE49-F238E27FC236}">
                <a16:creationId xmlns:a16="http://schemas.microsoft.com/office/drawing/2014/main" id="{8331BCDB-A3D1-4E23-B02C-4AB07B817FD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37280" y="2146611"/>
            <a:ext cx="4842161" cy="4000039"/>
          </a:xfrm>
          <a:prstGeom prst="rect">
            <a:avLst/>
          </a:prstGeom>
        </p:spPr>
      </p:pic>
      <p:sp>
        <p:nvSpPr>
          <p:cNvPr id="20" name="TextBox 19">
            <a:extLst>
              <a:ext uri="{FF2B5EF4-FFF2-40B4-BE49-F238E27FC236}">
                <a16:creationId xmlns:a16="http://schemas.microsoft.com/office/drawing/2014/main" id="{185ACC1B-7615-4277-A0B9-989458C16E24}"/>
              </a:ext>
            </a:extLst>
          </p:cNvPr>
          <p:cNvSpPr txBox="1"/>
          <p:nvPr/>
        </p:nvSpPr>
        <p:spPr>
          <a:xfrm>
            <a:off x="475658" y="4578485"/>
            <a:ext cx="2693695" cy="523220"/>
          </a:xfrm>
          <a:prstGeom prst="rect">
            <a:avLst/>
          </a:prstGeom>
          <a:noFill/>
        </p:spPr>
        <p:txBody>
          <a:bodyPr wrap="square" rtlCol="0">
            <a:spAutoFit/>
          </a:bodyPr>
          <a:lstStyle/>
          <a:p>
            <a:r>
              <a:rPr lang="en-GB" sz="2800" b="1" dirty="0">
                <a:latin typeface="Verdana" panose="020B0604030504040204" pitchFamily="34" charset="0"/>
                <a:ea typeface="Verdana" panose="020B0604030504040204" pitchFamily="34" charset="0"/>
              </a:rPr>
              <a:t>Boost Mood</a:t>
            </a:r>
          </a:p>
        </p:txBody>
      </p:sp>
      <p:sp>
        <p:nvSpPr>
          <p:cNvPr id="21" name="TextBox 20">
            <a:extLst>
              <a:ext uri="{FF2B5EF4-FFF2-40B4-BE49-F238E27FC236}">
                <a16:creationId xmlns:a16="http://schemas.microsoft.com/office/drawing/2014/main" id="{75B0D9B6-266E-4A2A-855C-56C3E8CED7E8}"/>
              </a:ext>
            </a:extLst>
          </p:cNvPr>
          <p:cNvSpPr txBox="1"/>
          <p:nvPr/>
        </p:nvSpPr>
        <p:spPr>
          <a:xfrm>
            <a:off x="139700" y="5014711"/>
            <a:ext cx="3208816" cy="1200329"/>
          </a:xfrm>
          <a:prstGeom prst="rect">
            <a:avLst/>
          </a:prstGeom>
          <a:noFill/>
        </p:spPr>
        <p:txBody>
          <a:bodyPr wrap="square" rtlCol="0">
            <a:spAutoFit/>
          </a:bodyPr>
          <a:lstStyle/>
          <a:p>
            <a:pPr algn="ctr"/>
            <a:r>
              <a:rPr lang="en-GB" dirty="0">
                <a:latin typeface="Verdana" panose="020B0604030504040204" pitchFamily="34" charset="0"/>
                <a:ea typeface="Verdana" panose="020B0604030504040204" pitchFamily="34" charset="0"/>
              </a:rPr>
              <a:t>Things that boost serotonin, endorphins and oxytocin like seeing friends or doing a hobby </a:t>
            </a:r>
          </a:p>
        </p:txBody>
      </p:sp>
      <p:pic>
        <p:nvPicPr>
          <p:cNvPr id="22" name="Graphic 21" descr="Line arrow Clockwise curve">
            <a:extLst>
              <a:ext uri="{FF2B5EF4-FFF2-40B4-BE49-F238E27FC236}">
                <a16:creationId xmlns:a16="http://schemas.microsoft.com/office/drawing/2014/main" id="{0482E0C5-A058-4365-ADE4-F0B04218E7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470285">
            <a:off x="8058898" y="2926696"/>
            <a:ext cx="1169516" cy="1169516"/>
          </a:xfrm>
          <a:prstGeom prst="rect">
            <a:avLst/>
          </a:prstGeom>
        </p:spPr>
      </p:pic>
      <p:pic>
        <p:nvPicPr>
          <p:cNvPr id="23" name="Graphic 22" descr="Line arrow Clockwise curve">
            <a:extLst>
              <a:ext uri="{FF2B5EF4-FFF2-40B4-BE49-F238E27FC236}">
                <a16:creationId xmlns:a16="http://schemas.microsoft.com/office/drawing/2014/main" id="{415AD574-F6C8-456A-8A04-93988F15B1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368809">
            <a:off x="2930602" y="4230896"/>
            <a:ext cx="1169516" cy="1169516"/>
          </a:xfrm>
          <a:prstGeom prst="rect">
            <a:avLst/>
          </a:prstGeom>
        </p:spPr>
      </p:pic>
    </p:spTree>
    <p:extLst>
      <p:ext uri="{BB962C8B-B14F-4D97-AF65-F5344CB8AC3E}">
        <p14:creationId xmlns:p14="http://schemas.microsoft.com/office/powerpoint/2010/main" val="8757494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8C7A02D-4283-45B6-9DF5-95F32E2B564A}"/>
              </a:ext>
            </a:extLst>
          </p:cNvPr>
          <p:cNvSpPr txBox="1"/>
          <p:nvPr/>
        </p:nvSpPr>
        <p:spPr>
          <a:xfrm>
            <a:off x="1840522" y="2461133"/>
            <a:ext cx="9465240" cy="1600438"/>
          </a:xfrm>
          <a:prstGeom prst="rect">
            <a:avLst/>
          </a:prstGeom>
          <a:noFill/>
        </p:spPr>
        <p:txBody>
          <a:bodyPr wrap="square" rtlCol="0">
            <a:spAutoFit/>
          </a:bodyPr>
          <a:lstStyle/>
          <a:p>
            <a:r>
              <a:rPr lang="en-GB" sz="5400" b="1" dirty="0">
                <a:solidFill>
                  <a:srgbClr val="3CBFBF"/>
                </a:solidFill>
                <a:latin typeface="Verdana" panose="020B0604030504040204" pitchFamily="34" charset="0"/>
                <a:ea typeface="Verdana" panose="020B0604030504040204" pitchFamily="34" charset="0"/>
              </a:rPr>
              <a:t>ACTIVITY: Post-it Note</a:t>
            </a:r>
            <a:endParaRPr lang="en-GB" sz="5400" dirty="0">
              <a:solidFill>
                <a:srgbClr val="3CBFBF"/>
              </a:solidFill>
            </a:endParaRPr>
          </a:p>
          <a:p>
            <a:endParaRPr lang="en-GB" sz="4400" b="1" dirty="0">
              <a:solidFill>
                <a:schemeClr val="bg1"/>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C94CF639-2809-453E-8B51-963460047A1D}"/>
              </a:ext>
            </a:extLst>
          </p:cNvPr>
          <p:cNvSpPr txBox="1"/>
          <p:nvPr/>
        </p:nvSpPr>
        <p:spPr>
          <a:xfrm>
            <a:off x="690032" y="3818539"/>
            <a:ext cx="10955868" cy="1077218"/>
          </a:xfrm>
          <a:prstGeom prst="rect">
            <a:avLst/>
          </a:prstGeom>
          <a:noFill/>
        </p:spPr>
        <p:txBody>
          <a:bodyPr wrap="square" rtlCol="0">
            <a:spAutoFit/>
          </a:bodyPr>
          <a:lstStyle/>
          <a:p>
            <a:pPr algn="ctr"/>
            <a:r>
              <a:rPr lang="en-GB" sz="3200" b="1" dirty="0">
                <a:latin typeface="Verdana" panose="020B0604030504040204" pitchFamily="34" charset="0"/>
                <a:ea typeface="Verdana" panose="020B0604030504040204" pitchFamily="34" charset="0"/>
              </a:rPr>
              <a:t>What boosts your mood? What calms you down?</a:t>
            </a:r>
            <a:r>
              <a:rPr lang="en-GB" sz="3200" dirty="0"/>
              <a:t> </a:t>
            </a:r>
          </a:p>
        </p:txBody>
      </p:sp>
    </p:spTree>
    <p:extLst>
      <p:ext uri="{BB962C8B-B14F-4D97-AF65-F5344CB8AC3E}">
        <p14:creationId xmlns:p14="http://schemas.microsoft.com/office/powerpoint/2010/main" val="1821971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8C7A02D-4283-45B6-9DF5-95F32E2B564A}"/>
              </a:ext>
            </a:extLst>
          </p:cNvPr>
          <p:cNvSpPr txBox="1"/>
          <p:nvPr/>
        </p:nvSpPr>
        <p:spPr>
          <a:xfrm>
            <a:off x="1676400" y="1304219"/>
            <a:ext cx="9203999" cy="769441"/>
          </a:xfrm>
          <a:prstGeom prst="rect">
            <a:avLst/>
          </a:prstGeom>
          <a:noFill/>
        </p:spPr>
        <p:txBody>
          <a:bodyPr wrap="square" rtlCol="0">
            <a:spAutoFit/>
          </a:bodyPr>
          <a:lstStyle/>
          <a:p>
            <a:r>
              <a:rPr lang="en-GB" sz="4400" b="1" dirty="0">
                <a:solidFill>
                  <a:srgbClr val="3CBFBF"/>
                </a:solidFill>
                <a:latin typeface="Verdana" panose="020B0604030504040204" pitchFamily="34" charset="0"/>
                <a:ea typeface="Verdana" panose="020B0604030504040204" pitchFamily="34" charset="0"/>
              </a:rPr>
              <a:t>How do coping skills work?</a:t>
            </a:r>
          </a:p>
        </p:txBody>
      </p:sp>
      <p:sp>
        <p:nvSpPr>
          <p:cNvPr id="3" name="Rectangle: Rounded Corners 2">
            <a:extLst>
              <a:ext uri="{FF2B5EF4-FFF2-40B4-BE49-F238E27FC236}">
                <a16:creationId xmlns:a16="http://schemas.microsoft.com/office/drawing/2014/main" id="{2AFB1D6D-EA7C-423C-B5BE-C387A628C295}"/>
              </a:ext>
            </a:extLst>
          </p:cNvPr>
          <p:cNvSpPr/>
          <p:nvPr/>
        </p:nvSpPr>
        <p:spPr>
          <a:xfrm>
            <a:off x="1311601" y="2103153"/>
            <a:ext cx="4592320" cy="2009387"/>
          </a:xfrm>
          <a:prstGeom prst="roundRect">
            <a:avLst/>
          </a:prstGeom>
          <a:solidFill>
            <a:srgbClr val="3CB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C381120C-66B7-4D6D-835A-F1EA2AD8743F}"/>
              </a:ext>
            </a:extLst>
          </p:cNvPr>
          <p:cNvSpPr/>
          <p:nvPr/>
        </p:nvSpPr>
        <p:spPr>
          <a:xfrm>
            <a:off x="1311601" y="4375539"/>
            <a:ext cx="4592320" cy="2009387"/>
          </a:xfrm>
          <a:prstGeom prst="roundRect">
            <a:avLst/>
          </a:prstGeom>
          <a:solidFill>
            <a:srgbClr val="005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7771A201-1A8C-4583-B2BC-7AFD52959F15}"/>
              </a:ext>
            </a:extLst>
          </p:cNvPr>
          <p:cNvSpPr/>
          <p:nvPr/>
        </p:nvSpPr>
        <p:spPr>
          <a:xfrm>
            <a:off x="6188401" y="2103153"/>
            <a:ext cx="4592320" cy="2009387"/>
          </a:xfrm>
          <a:prstGeom prst="roundRect">
            <a:avLst/>
          </a:prstGeom>
          <a:solidFill>
            <a:srgbClr val="005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2F98C771-A446-4241-9F5F-D248EA4C75B0}"/>
              </a:ext>
            </a:extLst>
          </p:cNvPr>
          <p:cNvSpPr/>
          <p:nvPr/>
        </p:nvSpPr>
        <p:spPr>
          <a:xfrm>
            <a:off x="6188401" y="4375539"/>
            <a:ext cx="4592320" cy="2009387"/>
          </a:xfrm>
          <a:prstGeom prst="roundRect">
            <a:avLst/>
          </a:prstGeom>
          <a:solidFill>
            <a:srgbClr val="3CB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0A9EE51-3EAD-453A-A97E-B54192AD00EA}"/>
              </a:ext>
            </a:extLst>
          </p:cNvPr>
          <p:cNvSpPr txBox="1"/>
          <p:nvPr/>
        </p:nvSpPr>
        <p:spPr>
          <a:xfrm>
            <a:off x="2073618" y="2678283"/>
            <a:ext cx="3068283" cy="769441"/>
          </a:xfrm>
          <a:prstGeom prst="rect">
            <a:avLst/>
          </a:prstGeom>
          <a:noFill/>
        </p:spPr>
        <p:txBody>
          <a:bodyPr wrap="square" rtlCol="0">
            <a:spAutoFit/>
          </a:bodyPr>
          <a:lstStyle/>
          <a:p>
            <a:pPr algn="ctr"/>
            <a:r>
              <a:rPr lang="en-GB" sz="4400" b="1" dirty="0">
                <a:solidFill>
                  <a:schemeClr val="bg1"/>
                </a:solidFill>
              </a:rPr>
              <a:t>BREATHING</a:t>
            </a:r>
          </a:p>
        </p:txBody>
      </p:sp>
      <p:sp>
        <p:nvSpPr>
          <p:cNvPr id="13" name="TextBox 12">
            <a:extLst>
              <a:ext uri="{FF2B5EF4-FFF2-40B4-BE49-F238E27FC236}">
                <a16:creationId xmlns:a16="http://schemas.microsoft.com/office/drawing/2014/main" id="{2A068C3E-E7FD-4FBD-B088-BD45F77B00D0}"/>
              </a:ext>
            </a:extLst>
          </p:cNvPr>
          <p:cNvSpPr txBox="1"/>
          <p:nvPr/>
        </p:nvSpPr>
        <p:spPr>
          <a:xfrm>
            <a:off x="6901800" y="2659559"/>
            <a:ext cx="3216582" cy="769441"/>
          </a:xfrm>
          <a:prstGeom prst="rect">
            <a:avLst/>
          </a:prstGeom>
          <a:noFill/>
        </p:spPr>
        <p:txBody>
          <a:bodyPr wrap="square" rtlCol="0">
            <a:spAutoFit/>
          </a:bodyPr>
          <a:lstStyle/>
          <a:p>
            <a:r>
              <a:rPr lang="en-GB" sz="4400" b="1" dirty="0">
                <a:solidFill>
                  <a:schemeClr val="bg1"/>
                </a:solidFill>
              </a:rPr>
              <a:t>GROUNDING</a:t>
            </a:r>
            <a:r>
              <a:rPr lang="en-GB" sz="3200" b="1" dirty="0">
                <a:solidFill>
                  <a:schemeClr val="bg1"/>
                </a:solidFill>
              </a:rPr>
              <a:t> </a:t>
            </a:r>
          </a:p>
        </p:txBody>
      </p:sp>
      <p:sp>
        <p:nvSpPr>
          <p:cNvPr id="14" name="TextBox 13">
            <a:extLst>
              <a:ext uri="{FF2B5EF4-FFF2-40B4-BE49-F238E27FC236}">
                <a16:creationId xmlns:a16="http://schemas.microsoft.com/office/drawing/2014/main" id="{175DE436-7059-4F30-978B-B8B65B70D102}"/>
              </a:ext>
            </a:extLst>
          </p:cNvPr>
          <p:cNvSpPr txBox="1"/>
          <p:nvPr/>
        </p:nvSpPr>
        <p:spPr>
          <a:xfrm>
            <a:off x="2341558" y="4967502"/>
            <a:ext cx="2521472" cy="769441"/>
          </a:xfrm>
          <a:prstGeom prst="rect">
            <a:avLst/>
          </a:prstGeom>
          <a:noFill/>
        </p:spPr>
        <p:txBody>
          <a:bodyPr wrap="square" rtlCol="0">
            <a:spAutoFit/>
          </a:bodyPr>
          <a:lstStyle/>
          <a:p>
            <a:pPr algn="ctr"/>
            <a:r>
              <a:rPr lang="en-GB" sz="4400" b="1" dirty="0">
                <a:solidFill>
                  <a:schemeClr val="bg1"/>
                </a:solidFill>
              </a:rPr>
              <a:t>EXERCISE</a:t>
            </a:r>
            <a:r>
              <a:rPr lang="en-GB" sz="2400" b="1" dirty="0">
                <a:solidFill>
                  <a:schemeClr val="bg1"/>
                </a:solidFill>
              </a:rPr>
              <a:t> </a:t>
            </a:r>
          </a:p>
        </p:txBody>
      </p:sp>
      <p:sp>
        <p:nvSpPr>
          <p:cNvPr id="17" name="TextBox 16">
            <a:extLst>
              <a:ext uri="{FF2B5EF4-FFF2-40B4-BE49-F238E27FC236}">
                <a16:creationId xmlns:a16="http://schemas.microsoft.com/office/drawing/2014/main" id="{AFE7AF07-3C4B-44AA-9E7D-E9EED84A74F0}"/>
              </a:ext>
            </a:extLst>
          </p:cNvPr>
          <p:cNvSpPr txBox="1"/>
          <p:nvPr/>
        </p:nvSpPr>
        <p:spPr>
          <a:xfrm>
            <a:off x="6672387" y="4964043"/>
            <a:ext cx="3624348" cy="769441"/>
          </a:xfrm>
          <a:prstGeom prst="rect">
            <a:avLst/>
          </a:prstGeom>
          <a:noFill/>
        </p:spPr>
        <p:txBody>
          <a:bodyPr wrap="square" rtlCol="0">
            <a:spAutoFit/>
          </a:bodyPr>
          <a:lstStyle/>
          <a:p>
            <a:pPr algn="ctr"/>
            <a:r>
              <a:rPr lang="en-GB" sz="4400" b="1" dirty="0">
                <a:solidFill>
                  <a:schemeClr val="bg1"/>
                </a:solidFill>
              </a:rPr>
              <a:t>DISTRACTION </a:t>
            </a:r>
          </a:p>
        </p:txBody>
      </p:sp>
    </p:spTree>
    <p:extLst>
      <p:ext uri="{BB962C8B-B14F-4D97-AF65-F5344CB8AC3E}">
        <p14:creationId xmlns:p14="http://schemas.microsoft.com/office/powerpoint/2010/main" val="5579119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8C7A02D-4283-45B6-9DF5-95F32E2B564A}"/>
              </a:ext>
            </a:extLst>
          </p:cNvPr>
          <p:cNvSpPr txBox="1"/>
          <p:nvPr/>
        </p:nvSpPr>
        <p:spPr>
          <a:xfrm>
            <a:off x="1994307" y="2283334"/>
            <a:ext cx="9311455" cy="2431435"/>
          </a:xfrm>
          <a:prstGeom prst="rect">
            <a:avLst/>
          </a:prstGeom>
          <a:noFill/>
        </p:spPr>
        <p:txBody>
          <a:bodyPr wrap="square" rtlCol="0">
            <a:spAutoFit/>
          </a:bodyPr>
          <a:lstStyle/>
          <a:p>
            <a:pPr algn="ctr"/>
            <a:r>
              <a:rPr lang="en-GB" sz="5400" b="1" dirty="0">
                <a:solidFill>
                  <a:srgbClr val="3CBFBF"/>
                </a:solidFill>
                <a:latin typeface="Verdana" panose="020B0604030504040204" pitchFamily="34" charset="0"/>
                <a:ea typeface="Verdana" panose="020B0604030504040204" pitchFamily="34" charset="0"/>
              </a:rPr>
              <a:t>OPTIONAL ACTIVITY: Grounding Technique</a:t>
            </a:r>
            <a:endParaRPr lang="en-GB" sz="5400" dirty="0">
              <a:solidFill>
                <a:srgbClr val="3CBFBF"/>
              </a:solidFill>
            </a:endParaRPr>
          </a:p>
          <a:p>
            <a:endParaRPr lang="en-GB" sz="4400" b="1" dirty="0">
              <a:solidFill>
                <a:schemeClr val="bg1"/>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C94CF639-2809-453E-8B51-963460047A1D}"/>
              </a:ext>
            </a:extLst>
          </p:cNvPr>
          <p:cNvSpPr txBox="1"/>
          <p:nvPr/>
        </p:nvSpPr>
        <p:spPr>
          <a:xfrm>
            <a:off x="762263" y="4714769"/>
            <a:ext cx="10955868" cy="1077218"/>
          </a:xfrm>
          <a:prstGeom prst="rect">
            <a:avLst/>
          </a:prstGeom>
          <a:noFill/>
        </p:spPr>
        <p:txBody>
          <a:bodyPr wrap="square" rtlCol="0">
            <a:spAutoFit/>
          </a:bodyPr>
          <a:lstStyle/>
          <a:p>
            <a:pPr algn="ctr"/>
            <a:r>
              <a:rPr lang="en-GB" sz="3200" b="1" dirty="0">
                <a:latin typeface="Verdana" panose="020B0604030504040204" pitchFamily="34" charset="0"/>
                <a:ea typeface="Verdana" panose="020B0604030504040204" pitchFamily="34" charset="0"/>
              </a:rPr>
              <a:t>Try a grounding technique now </a:t>
            </a:r>
          </a:p>
          <a:p>
            <a:pPr algn="ctr"/>
            <a:r>
              <a:rPr lang="en-GB" sz="3200" dirty="0">
                <a:latin typeface="Verdana" panose="020B0604030504040204" pitchFamily="34" charset="0"/>
                <a:ea typeface="Verdana" panose="020B0604030504040204" pitchFamily="34" charset="0"/>
              </a:rPr>
              <a:t>(Workbook Activity 3a)</a:t>
            </a:r>
            <a:endParaRPr lang="en-GB" sz="3200" dirty="0"/>
          </a:p>
        </p:txBody>
      </p:sp>
    </p:spTree>
    <p:extLst>
      <p:ext uri="{BB962C8B-B14F-4D97-AF65-F5344CB8AC3E}">
        <p14:creationId xmlns:p14="http://schemas.microsoft.com/office/powerpoint/2010/main" val="34631635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advClick="0" advTm="10000">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61B8AC4AE27245AEB5369858502A54" ma:contentTypeVersion="15" ma:contentTypeDescription="Create a new document." ma:contentTypeScope="" ma:versionID="b99f5434e5de34115e819e8cfccf0f86">
  <xsd:schema xmlns:xsd="http://www.w3.org/2001/XMLSchema" xmlns:xs="http://www.w3.org/2001/XMLSchema" xmlns:p="http://schemas.microsoft.com/office/2006/metadata/properties" xmlns:ns1="http://schemas.microsoft.com/sharepoint/v3" xmlns:ns2="8131a562-c321-4da1-bf32-3ba4180a1ba9" xmlns:ns3="a3c0439b-97d5-4f38-bf56-8112ffc1b069" targetNamespace="http://schemas.microsoft.com/office/2006/metadata/properties" ma:root="true" ma:fieldsID="c2f6807c5c9d1334ba254ea87fe12b26" ns1:_="" ns2:_="" ns3:_="">
    <xsd:import namespace="http://schemas.microsoft.com/sharepoint/v3"/>
    <xsd:import namespace="8131a562-c321-4da1-bf32-3ba4180a1ba9"/>
    <xsd:import namespace="a3c0439b-97d5-4f38-bf56-8112ffc1b06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31a562-c321-4da1-bf32-3ba4180a1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192b533-d5c9-4c71-ae24-c10ac198b93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c0439b-97d5-4f38-bf56-8112ffc1b06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af6ff71-d1f4-4f4c-a12c-bb35aeef2e22}" ma:internalName="TaxCatchAll" ma:showField="CatchAllData" ma:web="a3c0439b-97d5-4f38-bf56-8112ffc1b0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115AB7-B825-44D7-A5A9-00668308E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31a562-c321-4da1-bf32-3ba4180a1ba9"/>
    <ds:schemaRef ds:uri="a3c0439b-97d5-4f38-bf56-8112ffc1b0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257C4A-85DB-471E-B8FA-FD649CA49B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1828</TotalTime>
  <Words>2504</Words>
  <Application>Microsoft Macintosh PowerPoint</Application>
  <PresentationFormat>Widescreen</PresentationFormat>
  <Paragraphs>189</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Myriad Pro</vt:lpstr>
      <vt:lpstr>Verdana</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Ross</dc:creator>
  <cp:lastModifiedBy>Gordon McLachlan</cp:lastModifiedBy>
  <cp:revision>66</cp:revision>
  <dcterms:created xsi:type="dcterms:W3CDTF">2022-03-03T09:55:52Z</dcterms:created>
  <dcterms:modified xsi:type="dcterms:W3CDTF">2024-08-21T16:52:01Z</dcterms:modified>
</cp:coreProperties>
</file>